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Playfair Display"/>
      <p:regular r:id="rId18"/>
      <p:bold r:id="rId19"/>
      <p:italic r:id="rId20"/>
      <p:boldItalic r:id="rId21"/>
    </p:embeddedFont>
    <p:embeddedFont>
      <p:font typeface="Public Sans"/>
      <p:bold r:id="rId22"/>
      <p:boldItalic r:id="rId23"/>
    </p:embeddedFont>
    <p:embeddedFont>
      <p:font typeface="Open Sans"/>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6" roundtripDataSignature="AMtx7miyBDY5FB/tjD4pcXeyrJ7deABg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PublicSans-bold.fntdata"/><Relationship Id="rId21" Type="http://schemas.openxmlformats.org/officeDocument/2006/relationships/font" Target="fonts/PlayfairDisplay-boldItalic.fntdata"/><Relationship Id="rId24" Type="http://schemas.openxmlformats.org/officeDocument/2006/relationships/font" Target="fonts/OpenSans-bold.fntdata"/><Relationship Id="rId23" Type="http://schemas.openxmlformats.org/officeDocument/2006/relationships/font" Target="fonts/Public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1.png"/><Relationship Id="rId13" Type="http://schemas.openxmlformats.org/officeDocument/2006/relationships/image" Target="../media/image43.png"/><Relationship Id="rId12"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45.png"/><Relationship Id="rId9" Type="http://schemas.openxmlformats.org/officeDocument/2006/relationships/image" Target="../media/image50.png"/><Relationship Id="rId15" Type="http://schemas.openxmlformats.org/officeDocument/2006/relationships/image" Target="../media/image41.png"/><Relationship Id="rId14" Type="http://schemas.openxmlformats.org/officeDocument/2006/relationships/image" Target="../media/image12.png"/><Relationship Id="rId17" Type="http://schemas.openxmlformats.org/officeDocument/2006/relationships/image" Target="../media/image49.png"/><Relationship Id="rId16" Type="http://schemas.openxmlformats.org/officeDocument/2006/relationships/image" Target="../media/image39.png"/><Relationship Id="rId5" Type="http://schemas.openxmlformats.org/officeDocument/2006/relationships/image" Target="../media/image33.png"/><Relationship Id="rId6" Type="http://schemas.openxmlformats.org/officeDocument/2006/relationships/image" Target="../media/image23.png"/><Relationship Id="rId18" Type="http://schemas.openxmlformats.org/officeDocument/2006/relationships/image" Target="../media/image44.png"/><Relationship Id="rId7" Type="http://schemas.openxmlformats.org/officeDocument/2006/relationships/image" Target="../media/image30.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2.jpg"/><Relationship Id="rId4" Type="http://schemas.openxmlformats.org/officeDocument/2006/relationships/image" Target="../media/image34.png"/><Relationship Id="rId9"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2.png"/><Relationship Id="rId7" Type="http://schemas.openxmlformats.org/officeDocument/2006/relationships/image" Target="../media/image55.png"/><Relationship Id="rId8"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1.jpg"/><Relationship Id="rId5"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16.jpg"/><Relationship Id="rId5"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image" Target="../media/image25.jpg"/><Relationship Id="rId5" Type="http://schemas.openxmlformats.org/officeDocument/2006/relationships/image" Target="../media/image4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E"/>
        </a:solidFill>
      </p:bgPr>
    </p:bg>
    <p:spTree>
      <p:nvGrpSpPr>
        <p:cNvPr id="83" name="Shape 83"/>
        <p:cNvGrpSpPr/>
        <p:nvPr/>
      </p:nvGrpSpPr>
      <p:grpSpPr>
        <a:xfrm>
          <a:off x="0" y="0"/>
          <a:ext cx="0" cy="0"/>
          <a:chOff x="0" y="0"/>
          <a:chExt cx="0" cy="0"/>
        </a:xfrm>
      </p:grpSpPr>
      <p:sp>
        <p:nvSpPr>
          <p:cNvPr id="84" name="Google Shape;84;p1"/>
          <p:cNvSpPr/>
          <p:nvPr/>
        </p:nvSpPr>
        <p:spPr>
          <a:xfrm>
            <a:off x="0" y="-9071"/>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85" name="Google Shape;85;p1"/>
          <p:cNvCxnSpPr/>
          <p:nvPr/>
        </p:nvCxnSpPr>
        <p:spPr>
          <a:xfrm>
            <a:off x="895357" y="6290250"/>
            <a:ext cx="16386497" cy="11087"/>
          </a:xfrm>
          <a:prstGeom prst="straightConnector1">
            <a:avLst/>
          </a:prstGeom>
          <a:noFill/>
          <a:ln cap="flat" cmpd="sng" w="28575">
            <a:solidFill>
              <a:srgbClr val="2B2C30"/>
            </a:solidFill>
            <a:prstDash val="solid"/>
            <a:round/>
            <a:headEnd len="sm" w="sm" type="none"/>
            <a:tailEnd len="sm" w="sm" type="none"/>
          </a:ln>
        </p:spPr>
      </p:cxnSp>
      <p:sp>
        <p:nvSpPr>
          <p:cNvPr id="86" name="Google Shape;86;p1"/>
          <p:cNvSpPr txBox="1"/>
          <p:nvPr/>
        </p:nvSpPr>
        <p:spPr>
          <a:xfrm>
            <a:off x="904871" y="6515100"/>
            <a:ext cx="16487780" cy="570862"/>
          </a:xfrm>
          <a:prstGeom prst="rect">
            <a:avLst/>
          </a:prstGeom>
          <a:noFill/>
          <a:ln>
            <a:noFill/>
          </a:ln>
        </p:spPr>
        <p:txBody>
          <a:bodyPr anchorCtr="0" anchor="t" bIns="0" lIns="0" spcFirstLastPara="1" rIns="0" wrap="square" tIns="0">
            <a:spAutoFit/>
          </a:bodyPr>
          <a:lstStyle/>
          <a:p>
            <a:pPr indent="0" lvl="0" marL="0" marR="0" rtl="0" algn="l">
              <a:lnSpc>
                <a:spcPct val="216666"/>
              </a:lnSpc>
              <a:spcBef>
                <a:spcPts val="0"/>
              </a:spcBef>
              <a:spcAft>
                <a:spcPts val="0"/>
              </a:spcAft>
              <a:buNone/>
            </a:pPr>
            <a:r>
              <a:rPr b="1" lang="en-US" sz="2400">
                <a:solidFill>
                  <a:srgbClr val="2B2C30"/>
                </a:solidFill>
                <a:latin typeface="Public Sans"/>
                <a:ea typeface="Public Sans"/>
                <a:cs typeface="Public Sans"/>
                <a:sym typeface="Public Sans"/>
              </a:rPr>
              <a:t>WIFUSION | SERIALADAPT-HUNT | WIFI-RHAPSODY</a:t>
            </a:r>
            <a:endParaRPr/>
          </a:p>
        </p:txBody>
      </p:sp>
      <p:sp>
        <p:nvSpPr>
          <p:cNvPr id="87" name="Google Shape;87;p1"/>
          <p:cNvSpPr txBox="1"/>
          <p:nvPr/>
        </p:nvSpPr>
        <p:spPr>
          <a:xfrm>
            <a:off x="904871" y="2950132"/>
            <a:ext cx="16408332" cy="3022096"/>
          </a:xfrm>
          <a:prstGeom prst="rect">
            <a:avLst/>
          </a:prstGeom>
          <a:noFill/>
          <a:ln>
            <a:noFill/>
          </a:ln>
        </p:spPr>
        <p:txBody>
          <a:bodyPr anchorCtr="0" anchor="t" bIns="0" lIns="0" spcFirstLastPara="1" rIns="0" wrap="square" tIns="0">
            <a:spAutoFit/>
          </a:bodyPr>
          <a:lstStyle/>
          <a:p>
            <a:pPr indent="0" lvl="0" marL="0" marR="0" rtl="0" algn="l">
              <a:lnSpc>
                <a:spcPct val="136000"/>
              </a:lnSpc>
              <a:spcBef>
                <a:spcPts val="0"/>
              </a:spcBef>
              <a:spcAft>
                <a:spcPts val="0"/>
              </a:spcAft>
              <a:buNone/>
            </a:pPr>
            <a:r>
              <a:rPr lang="en-US" sz="9000">
                <a:solidFill>
                  <a:srgbClr val="2B2C30"/>
                </a:solidFill>
                <a:latin typeface="Playfair Display"/>
                <a:ea typeface="Playfair Display"/>
                <a:cs typeface="Playfair Display"/>
                <a:sym typeface="Playfair Display"/>
              </a:rPr>
              <a:t>Wi-Fi 2.4GHz</a:t>
            </a:r>
            <a:endParaRPr/>
          </a:p>
          <a:p>
            <a:pPr indent="0" lvl="0" marL="0" marR="0" rtl="0" algn="l">
              <a:lnSpc>
                <a:spcPct val="136000"/>
              </a:lnSpc>
              <a:spcBef>
                <a:spcPts val="0"/>
              </a:spcBef>
              <a:spcAft>
                <a:spcPts val="0"/>
              </a:spcAft>
              <a:buNone/>
            </a:pPr>
            <a:r>
              <a:rPr lang="en-US" sz="9000">
                <a:solidFill>
                  <a:srgbClr val="2B2C30"/>
                </a:solidFill>
                <a:latin typeface="Playfair Display"/>
                <a:ea typeface="Playfair Display"/>
                <a:cs typeface="Playfair Display"/>
                <a:sym typeface="Playfair Display"/>
              </a:rPr>
              <a:t>Attacking Tools</a:t>
            </a:r>
            <a:endParaRPr/>
          </a:p>
        </p:txBody>
      </p:sp>
      <p:grpSp>
        <p:nvGrpSpPr>
          <p:cNvPr id="88" name="Google Shape;88;p1"/>
          <p:cNvGrpSpPr/>
          <p:nvPr/>
        </p:nvGrpSpPr>
        <p:grpSpPr>
          <a:xfrm>
            <a:off x="10591800" y="1268371"/>
            <a:ext cx="6249102" cy="4484729"/>
            <a:chOff x="0" y="0"/>
            <a:chExt cx="9094136" cy="6493796"/>
          </a:xfrm>
        </p:grpSpPr>
        <p:cxnSp>
          <p:nvCxnSpPr>
            <p:cNvPr id="89" name="Google Shape;89;p1"/>
            <p:cNvCxnSpPr/>
            <p:nvPr/>
          </p:nvCxnSpPr>
          <p:spPr>
            <a:xfrm>
              <a:off x="4599610" y="1865109"/>
              <a:ext cx="0" cy="1515233"/>
            </a:xfrm>
            <a:prstGeom prst="straightConnector1">
              <a:avLst/>
            </a:prstGeom>
            <a:noFill/>
            <a:ln cap="flat" cmpd="sng" w="46325">
              <a:solidFill>
                <a:srgbClr val="1C191A"/>
              </a:solidFill>
              <a:prstDash val="lgDash"/>
              <a:round/>
              <a:headEnd len="sm" w="sm" type="none"/>
              <a:tailEnd len="sm" w="sm" type="none"/>
            </a:ln>
          </p:spPr>
        </p:cxnSp>
        <p:cxnSp>
          <p:nvCxnSpPr>
            <p:cNvPr id="90" name="Google Shape;90;p1"/>
            <p:cNvCxnSpPr/>
            <p:nvPr/>
          </p:nvCxnSpPr>
          <p:spPr>
            <a:xfrm>
              <a:off x="2012553" y="2960372"/>
              <a:ext cx="1327519" cy="730497"/>
            </a:xfrm>
            <a:prstGeom prst="straightConnector1">
              <a:avLst/>
            </a:prstGeom>
            <a:noFill/>
            <a:ln cap="flat" cmpd="sng" w="46325">
              <a:solidFill>
                <a:srgbClr val="1C191A"/>
              </a:solidFill>
              <a:prstDash val="lgDash"/>
              <a:round/>
              <a:headEnd len="sm" w="sm" type="none"/>
              <a:tailEnd len="sm" w="sm" type="none"/>
            </a:ln>
          </p:spPr>
        </p:cxnSp>
        <p:cxnSp>
          <p:nvCxnSpPr>
            <p:cNvPr id="91" name="Google Shape;91;p1"/>
            <p:cNvCxnSpPr/>
            <p:nvPr/>
          </p:nvCxnSpPr>
          <p:spPr>
            <a:xfrm>
              <a:off x="1814531" y="5121675"/>
              <a:ext cx="1515233" cy="0"/>
            </a:xfrm>
            <a:prstGeom prst="straightConnector1">
              <a:avLst/>
            </a:prstGeom>
            <a:noFill/>
            <a:ln cap="flat" cmpd="sng" w="46325">
              <a:solidFill>
                <a:srgbClr val="1C191A"/>
              </a:solidFill>
              <a:prstDash val="lgDash"/>
              <a:round/>
              <a:headEnd len="sm" w="sm" type="none"/>
              <a:tailEnd len="sm" w="sm" type="none"/>
            </a:ln>
          </p:spPr>
        </p:cxnSp>
        <p:cxnSp>
          <p:nvCxnSpPr>
            <p:cNvPr id="92" name="Google Shape;92;p1"/>
            <p:cNvCxnSpPr/>
            <p:nvPr/>
          </p:nvCxnSpPr>
          <p:spPr>
            <a:xfrm rot="10800000">
              <a:off x="6011205" y="5121675"/>
              <a:ext cx="1515233" cy="0"/>
            </a:xfrm>
            <a:prstGeom prst="straightConnector1">
              <a:avLst/>
            </a:prstGeom>
            <a:noFill/>
            <a:ln cap="flat" cmpd="sng" w="46325">
              <a:solidFill>
                <a:srgbClr val="1C191A"/>
              </a:solidFill>
              <a:prstDash val="lgDash"/>
              <a:round/>
              <a:headEnd len="sm" w="sm" type="none"/>
              <a:tailEnd len="sm" w="sm" type="none"/>
            </a:ln>
          </p:spPr>
        </p:cxnSp>
        <p:sp>
          <p:nvSpPr>
            <p:cNvPr id="93" name="Google Shape;93;p1"/>
            <p:cNvSpPr/>
            <p:nvPr/>
          </p:nvSpPr>
          <p:spPr>
            <a:xfrm>
              <a:off x="3359410" y="3790361"/>
              <a:ext cx="2480402" cy="2703435"/>
            </a:xfrm>
            <a:custGeom>
              <a:rect b="b" l="l" r="r" t="t"/>
              <a:pathLst>
                <a:path extrusionOk="0" h="2703435" w="2480402">
                  <a:moveTo>
                    <a:pt x="0" y="0"/>
                  </a:moveTo>
                  <a:lnTo>
                    <a:pt x="2480401" y="0"/>
                  </a:lnTo>
                  <a:lnTo>
                    <a:pt x="2480401" y="2703435"/>
                  </a:lnTo>
                  <a:lnTo>
                    <a:pt x="0" y="270343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4276796" y="5499968"/>
              <a:ext cx="691953" cy="597674"/>
            </a:xfrm>
            <a:custGeom>
              <a:rect b="b" l="l" r="r" t="t"/>
              <a:pathLst>
                <a:path extrusionOk="0" h="597674" w="691953">
                  <a:moveTo>
                    <a:pt x="0" y="0"/>
                  </a:moveTo>
                  <a:lnTo>
                    <a:pt x="691953" y="0"/>
                  </a:lnTo>
                  <a:lnTo>
                    <a:pt x="691953" y="597675"/>
                  </a:lnTo>
                  <a:lnTo>
                    <a:pt x="0" y="5976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p:nvPr/>
          </p:nvSpPr>
          <p:spPr>
            <a:xfrm>
              <a:off x="3739411" y="0"/>
              <a:ext cx="1720399" cy="1692442"/>
            </a:xfrm>
            <a:custGeom>
              <a:rect b="b" l="l" r="r" t="t"/>
              <a:pathLst>
                <a:path extrusionOk="0" h="1692442" w="1720399">
                  <a:moveTo>
                    <a:pt x="0" y="0"/>
                  </a:moveTo>
                  <a:lnTo>
                    <a:pt x="1720399" y="0"/>
                  </a:lnTo>
                  <a:lnTo>
                    <a:pt x="1720399" y="1692442"/>
                  </a:lnTo>
                  <a:lnTo>
                    <a:pt x="0" y="169244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
            <p:cNvSpPr/>
            <p:nvPr/>
          </p:nvSpPr>
          <p:spPr>
            <a:xfrm>
              <a:off x="0" y="4313634"/>
              <a:ext cx="1646533" cy="1656889"/>
            </a:xfrm>
            <a:custGeom>
              <a:rect b="b" l="l" r="r" t="t"/>
              <a:pathLst>
                <a:path extrusionOk="0" h="1656889" w="1646533">
                  <a:moveTo>
                    <a:pt x="0" y="0"/>
                  </a:moveTo>
                  <a:lnTo>
                    <a:pt x="1646533" y="0"/>
                  </a:lnTo>
                  <a:lnTo>
                    <a:pt x="1646533" y="1656889"/>
                  </a:lnTo>
                  <a:lnTo>
                    <a:pt x="0" y="1656889"/>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
            <p:cNvSpPr/>
            <p:nvPr/>
          </p:nvSpPr>
          <p:spPr>
            <a:xfrm>
              <a:off x="823267" y="1659796"/>
              <a:ext cx="1364531" cy="1692442"/>
            </a:xfrm>
            <a:custGeom>
              <a:rect b="b" l="l" r="r" t="t"/>
              <a:pathLst>
                <a:path extrusionOk="0" h="1692442" w="1364531">
                  <a:moveTo>
                    <a:pt x="0" y="0"/>
                  </a:moveTo>
                  <a:lnTo>
                    <a:pt x="1364531" y="0"/>
                  </a:lnTo>
                  <a:lnTo>
                    <a:pt x="1364531" y="1692442"/>
                  </a:lnTo>
                  <a:lnTo>
                    <a:pt x="0" y="1692442"/>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
            <p:cNvSpPr/>
            <p:nvPr/>
          </p:nvSpPr>
          <p:spPr>
            <a:xfrm>
              <a:off x="6862500" y="1659796"/>
              <a:ext cx="1692442" cy="1692442"/>
            </a:xfrm>
            <a:custGeom>
              <a:rect b="b" l="l" r="r" t="t"/>
              <a:pathLst>
                <a:path extrusionOk="0" h="1692442" w="1692442">
                  <a:moveTo>
                    <a:pt x="0" y="0"/>
                  </a:moveTo>
                  <a:lnTo>
                    <a:pt x="1692442" y="0"/>
                  </a:lnTo>
                  <a:lnTo>
                    <a:pt x="1692442" y="1692442"/>
                  </a:lnTo>
                  <a:lnTo>
                    <a:pt x="0" y="1692442"/>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99" name="Google Shape;99;p1"/>
            <p:cNvCxnSpPr/>
            <p:nvPr/>
          </p:nvCxnSpPr>
          <p:spPr>
            <a:xfrm flipH="1" rot="10800000">
              <a:off x="5849641" y="2960376"/>
              <a:ext cx="1327809" cy="729969"/>
            </a:xfrm>
            <a:prstGeom prst="straightConnector1">
              <a:avLst/>
            </a:prstGeom>
            <a:noFill/>
            <a:ln cap="flat" cmpd="sng" w="46325">
              <a:solidFill>
                <a:srgbClr val="1C191A"/>
              </a:solidFill>
              <a:prstDash val="lgDash"/>
              <a:round/>
              <a:headEnd len="sm" w="sm" type="none"/>
              <a:tailEnd len="sm" w="sm" type="none"/>
            </a:ln>
          </p:spPr>
        </p:cxnSp>
        <p:sp>
          <p:nvSpPr>
            <p:cNvPr id="100" name="Google Shape;100;p1"/>
            <p:cNvSpPr/>
            <p:nvPr/>
          </p:nvSpPr>
          <p:spPr>
            <a:xfrm>
              <a:off x="7697833" y="4291777"/>
              <a:ext cx="1396303" cy="1659796"/>
            </a:xfrm>
            <a:custGeom>
              <a:rect b="b" l="l" r="r" t="t"/>
              <a:pathLst>
                <a:path extrusionOk="0" h="1659796" w="1396303">
                  <a:moveTo>
                    <a:pt x="0" y="0"/>
                  </a:moveTo>
                  <a:lnTo>
                    <a:pt x="1396303" y="0"/>
                  </a:lnTo>
                  <a:lnTo>
                    <a:pt x="1396303" y="1659795"/>
                  </a:lnTo>
                  <a:lnTo>
                    <a:pt x="0" y="1659795"/>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0"/>
          <p:cNvSpPr/>
          <p:nvPr/>
        </p:nvSpPr>
        <p:spPr>
          <a:xfrm>
            <a:off x="9533"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8" name="Google Shape;238;p10"/>
          <p:cNvCxnSpPr/>
          <p:nvPr/>
        </p:nvCxnSpPr>
        <p:spPr>
          <a:xfrm flipH="1" rot="10800000">
            <a:off x="-1" y="1760761"/>
            <a:ext cx="9143997" cy="34544"/>
          </a:xfrm>
          <a:prstGeom prst="straightConnector1">
            <a:avLst/>
          </a:prstGeom>
          <a:noFill/>
          <a:ln cap="flat" cmpd="sng" w="9525">
            <a:solidFill>
              <a:srgbClr val="2B2C30"/>
            </a:solidFill>
            <a:prstDash val="solid"/>
            <a:round/>
            <a:headEnd len="sm" w="sm" type="none"/>
            <a:tailEnd len="sm" w="sm" type="none"/>
          </a:ln>
        </p:spPr>
      </p:cxnSp>
      <p:sp>
        <p:nvSpPr>
          <p:cNvPr id="239" name="Google Shape;239;p10"/>
          <p:cNvSpPr txBox="1"/>
          <p:nvPr/>
        </p:nvSpPr>
        <p:spPr>
          <a:xfrm>
            <a:off x="1006871" y="942975"/>
            <a:ext cx="16230600" cy="650957"/>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THE MAIN IDEA</a:t>
            </a:r>
            <a:endParaRPr/>
          </a:p>
        </p:txBody>
      </p:sp>
      <p:grpSp>
        <p:nvGrpSpPr>
          <p:cNvPr id="240" name="Google Shape;240;p10"/>
          <p:cNvGrpSpPr/>
          <p:nvPr/>
        </p:nvGrpSpPr>
        <p:grpSpPr>
          <a:xfrm>
            <a:off x="2362200" y="4120795"/>
            <a:ext cx="1162989" cy="3952884"/>
            <a:chOff x="559904" y="3037455"/>
            <a:chExt cx="1162989" cy="3952884"/>
          </a:xfrm>
        </p:grpSpPr>
        <p:sp>
          <p:nvSpPr>
            <p:cNvPr id="241" name="Google Shape;241;p10"/>
            <p:cNvSpPr/>
            <p:nvPr/>
          </p:nvSpPr>
          <p:spPr>
            <a:xfrm>
              <a:off x="559904" y="3037455"/>
              <a:ext cx="1162989" cy="2073840"/>
            </a:xfrm>
            <a:custGeom>
              <a:rect b="b" l="l" r="r" t="t"/>
              <a:pathLst>
                <a:path extrusionOk="0" h="1898154" w="994158">
                  <a:moveTo>
                    <a:pt x="0" y="0"/>
                  </a:moveTo>
                  <a:lnTo>
                    <a:pt x="994158" y="0"/>
                  </a:lnTo>
                  <a:lnTo>
                    <a:pt x="994158" y="1898154"/>
                  </a:lnTo>
                  <a:lnTo>
                    <a:pt x="0" y="189815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2" name="Google Shape;242;p10"/>
            <p:cNvGrpSpPr/>
            <p:nvPr/>
          </p:nvGrpSpPr>
          <p:grpSpPr>
            <a:xfrm>
              <a:off x="559904" y="5243883"/>
              <a:ext cx="1080620" cy="1746456"/>
              <a:chOff x="2616667" y="7214667"/>
              <a:chExt cx="1080620" cy="1746456"/>
            </a:xfrm>
          </p:grpSpPr>
          <p:sp>
            <p:nvSpPr>
              <p:cNvPr id="243" name="Google Shape;243;p10"/>
              <p:cNvSpPr/>
              <p:nvPr/>
            </p:nvSpPr>
            <p:spPr>
              <a:xfrm>
                <a:off x="2616667" y="7214667"/>
                <a:ext cx="1080620" cy="1746456"/>
              </a:xfrm>
              <a:custGeom>
                <a:rect b="b" l="l" r="r" t="t"/>
                <a:pathLst>
                  <a:path extrusionOk="0" h="2328608" w="1440827">
                    <a:moveTo>
                      <a:pt x="0" y="0"/>
                    </a:moveTo>
                    <a:lnTo>
                      <a:pt x="1440827" y="0"/>
                    </a:lnTo>
                    <a:lnTo>
                      <a:pt x="1440827" y="2328608"/>
                    </a:lnTo>
                    <a:lnTo>
                      <a:pt x="0" y="232860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0"/>
              <p:cNvSpPr txBox="1"/>
              <p:nvPr/>
            </p:nvSpPr>
            <p:spPr>
              <a:xfrm>
                <a:off x="2696771" y="8155204"/>
                <a:ext cx="802009" cy="188696"/>
              </a:xfrm>
              <a:prstGeom prst="rect">
                <a:avLst/>
              </a:prstGeom>
              <a:noFill/>
              <a:ln>
                <a:noFill/>
              </a:ln>
            </p:spPr>
            <p:txBody>
              <a:bodyPr anchorCtr="0" anchor="t" bIns="0" lIns="0" spcFirstLastPara="1" rIns="0" wrap="square" tIns="0">
                <a:spAutoFit/>
              </a:bodyPr>
              <a:lstStyle/>
              <a:p>
                <a:pPr indent="0" lvl="0" marL="0" marR="0" rtl="0" algn="ctr">
                  <a:lnSpc>
                    <a:spcPct val="140036"/>
                  </a:lnSpc>
                  <a:spcBef>
                    <a:spcPts val="0"/>
                  </a:spcBef>
                  <a:spcAft>
                    <a:spcPts val="0"/>
                  </a:spcAft>
                  <a:buNone/>
                </a:pPr>
                <a:r>
                  <a:rPr b="1" lang="en-US" sz="1104">
                    <a:solidFill>
                      <a:srgbClr val="D4D7D6"/>
                    </a:solidFill>
                    <a:latin typeface="Playfair Display"/>
                    <a:ea typeface="Playfair Display"/>
                    <a:cs typeface="Playfair Display"/>
                    <a:sym typeface="Playfair Display"/>
                  </a:rPr>
                  <a:t>WiFusion</a:t>
                </a:r>
                <a:endParaRPr/>
              </a:p>
            </p:txBody>
          </p:sp>
          <p:sp>
            <p:nvSpPr>
              <p:cNvPr id="245" name="Google Shape;245;p10"/>
              <p:cNvSpPr/>
              <p:nvPr/>
            </p:nvSpPr>
            <p:spPr>
              <a:xfrm>
                <a:off x="3156977" y="7810500"/>
                <a:ext cx="303546" cy="298993"/>
              </a:xfrm>
              <a:custGeom>
                <a:rect b="b" l="l" r="r" t="t"/>
                <a:pathLst>
                  <a:path extrusionOk="0" h="298993" w="303546">
                    <a:moveTo>
                      <a:pt x="0" y="0"/>
                    </a:moveTo>
                    <a:lnTo>
                      <a:pt x="303546" y="0"/>
                    </a:lnTo>
                    <a:lnTo>
                      <a:pt x="303546" y="298993"/>
                    </a:lnTo>
                    <a:lnTo>
                      <a:pt x="0" y="29899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46" name="Google Shape;246;p10"/>
          <p:cNvGrpSpPr/>
          <p:nvPr/>
        </p:nvGrpSpPr>
        <p:grpSpPr>
          <a:xfrm>
            <a:off x="7010400" y="2476500"/>
            <a:ext cx="3920994" cy="1797311"/>
            <a:chOff x="5943600" y="2051405"/>
            <a:chExt cx="3920994" cy="1797311"/>
          </a:xfrm>
        </p:grpSpPr>
        <p:sp>
          <p:nvSpPr>
            <p:cNvPr id="247" name="Google Shape;247;p10"/>
            <p:cNvSpPr/>
            <p:nvPr/>
          </p:nvSpPr>
          <p:spPr>
            <a:xfrm>
              <a:off x="8379748" y="2051405"/>
              <a:ext cx="1484846" cy="1448187"/>
            </a:xfrm>
            <a:custGeom>
              <a:rect b="b" l="l" r="r" t="t"/>
              <a:pathLst>
                <a:path extrusionOk="0" h="1676896" w="1958418">
                  <a:moveTo>
                    <a:pt x="0" y="0"/>
                  </a:moveTo>
                  <a:lnTo>
                    <a:pt x="1958418" y="0"/>
                  </a:lnTo>
                  <a:lnTo>
                    <a:pt x="1958418" y="1676896"/>
                  </a:lnTo>
                  <a:lnTo>
                    <a:pt x="0" y="16768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grpSp>
          <p:nvGrpSpPr>
            <p:cNvPr id="248" name="Google Shape;248;p10"/>
            <p:cNvGrpSpPr/>
            <p:nvPr/>
          </p:nvGrpSpPr>
          <p:grpSpPr>
            <a:xfrm>
              <a:off x="5943600" y="2051405"/>
              <a:ext cx="2457978" cy="1797311"/>
              <a:chOff x="8534400" y="2314632"/>
              <a:chExt cx="2457978" cy="1797311"/>
            </a:xfrm>
          </p:grpSpPr>
          <p:sp>
            <p:nvSpPr>
              <p:cNvPr id="249" name="Google Shape;249;p10"/>
              <p:cNvSpPr/>
              <p:nvPr/>
            </p:nvSpPr>
            <p:spPr>
              <a:xfrm>
                <a:off x="8753109" y="2314632"/>
                <a:ext cx="1685709" cy="1247424"/>
              </a:xfrm>
              <a:custGeom>
                <a:rect b="b" l="l" r="r" t="t"/>
                <a:pathLst>
                  <a:path extrusionOk="0" h="1247424" w="1685709">
                    <a:moveTo>
                      <a:pt x="0" y="0"/>
                    </a:moveTo>
                    <a:lnTo>
                      <a:pt x="1685708" y="0"/>
                    </a:lnTo>
                    <a:lnTo>
                      <a:pt x="1685708" y="1247424"/>
                    </a:lnTo>
                    <a:lnTo>
                      <a:pt x="0" y="124742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50" name="Google Shape;250;p10"/>
              <p:cNvSpPr txBox="1"/>
              <p:nvPr/>
            </p:nvSpPr>
            <p:spPr>
              <a:xfrm>
                <a:off x="8534400" y="3619500"/>
                <a:ext cx="2457978"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2C2A2A"/>
                    </a:solidFill>
                    <a:latin typeface="Playfair Display"/>
                    <a:ea typeface="Playfair Display"/>
                    <a:cs typeface="Playfair Display"/>
                    <a:sym typeface="Playfair Display"/>
                  </a:rPr>
                  <a:t>SSID: OFFICE</a:t>
                </a:r>
                <a:endParaRPr/>
              </a:p>
              <a:p>
                <a:pPr indent="0" lvl="0" marL="0" marR="0" rtl="0" algn="ctr">
                  <a:spcBef>
                    <a:spcPts val="0"/>
                  </a:spcBef>
                  <a:spcAft>
                    <a:spcPts val="0"/>
                  </a:spcAft>
                  <a:buNone/>
                </a:pPr>
                <a:r>
                  <a:rPr b="1" lang="en-US" sz="1600">
                    <a:solidFill>
                      <a:srgbClr val="2C2A2A"/>
                    </a:solidFill>
                    <a:latin typeface="Playfair Display"/>
                    <a:ea typeface="Playfair Display"/>
                    <a:cs typeface="Playfair Display"/>
                    <a:sym typeface="Playfair Display"/>
                  </a:rPr>
                  <a:t>MAC: aa:bb:cc:dd:ee:ff</a:t>
                </a:r>
                <a:endParaRPr/>
              </a:p>
            </p:txBody>
          </p:sp>
        </p:grpSp>
      </p:grpSp>
      <p:sp>
        <p:nvSpPr>
          <p:cNvPr id="251" name="Google Shape;251;p10"/>
          <p:cNvSpPr/>
          <p:nvPr/>
        </p:nvSpPr>
        <p:spPr>
          <a:xfrm flipH="1">
            <a:off x="8305804" y="6874731"/>
            <a:ext cx="1752596" cy="1894264"/>
          </a:xfrm>
          <a:custGeom>
            <a:rect b="b" l="l" r="r" t="t"/>
            <a:pathLst>
              <a:path extrusionOk="0" h="1500748" w="1436966">
                <a:moveTo>
                  <a:pt x="1436966" y="0"/>
                </a:moveTo>
                <a:lnTo>
                  <a:pt x="0" y="0"/>
                </a:lnTo>
                <a:lnTo>
                  <a:pt x="0" y="1500748"/>
                </a:lnTo>
                <a:lnTo>
                  <a:pt x="1436966" y="1500748"/>
                </a:lnTo>
                <a:lnTo>
                  <a:pt x="1436966"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cxnSp>
        <p:nvCxnSpPr>
          <p:cNvPr id="252" name="Google Shape;252;p10"/>
          <p:cNvCxnSpPr/>
          <p:nvPr/>
        </p:nvCxnSpPr>
        <p:spPr>
          <a:xfrm>
            <a:off x="9220200" y="4595651"/>
            <a:ext cx="0" cy="2057400"/>
          </a:xfrm>
          <a:prstGeom prst="straightConnector1">
            <a:avLst/>
          </a:prstGeom>
          <a:noFill/>
          <a:ln cap="flat" cmpd="sng" w="38100">
            <a:solidFill>
              <a:schemeClr val="dk1"/>
            </a:solidFill>
            <a:prstDash val="dash"/>
            <a:round/>
            <a:headEnd len="sm" w="sm" type="none"/>
            <a:tailEnd len="sm" w="sm" type="none"/>
          </a:ln>
        </p:spPr>
      </p:cxnSp>
      <p:sp>
        <p:nvSpPr>
          <p:cNvPr id="253" name="Google Shape;253;p10"/>
          <p:cNvSpPr/>
          <p:nvPr/>
        </p:nvSpPr>
        <p:spPr>
          <a:xfrm>
            <a:off x="8221983" y="5416194"/>
            <a:ext cx="845817" cy="634241"/>
          </a:xfrm>
          <a:custGeom>
            <a:rect b="b" l="l" r="r" t="t"/>
            <a:pathLst>
              <a:path extrusionOk="0" h="939041" w="1301963">
                <a:moveTo>
                  <a:pt x="0" y="0"/>
                </a:moveTo>
                <a:lnTo>
                  <a:pt x="1301963" y="0"/>
                </a:lnTo>
                <a:lnTo>
                  <a:pt x="1301963" y="939041"/>
                </a:lnTo>
                <a:lnTo>
                  <a:pt x="0" y="939041"/>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0"/>
          <p:cNvSpPr/>
          <p:nvPr/>
        </p:nvSpPr>
        <p:spPr>
          <a:xfrm>
            <a:off x="4551340" y="6254395"/>
            <a:ext cx="848859" cy="509316"/>
          </a:xfrm>
          <a:custGeom>
            <a:rect b="b" l="l" r="r" t="t"/>
            <a:pathLst>
              <a:path extrusionOk="0" h="509316" w="848859">
                <a:moveTo>
                  <a:pt x="0" y="0"/>
                </a:moveTo>
                <a:lnTo>
                  <a:pt x="848859" y="0"/>
                </a:lnTo>
                <a:lnTo>
                  <a:pt x="848859" y="509316"/>
                </a:lnTo>
                <a:lnTo>
                  <a:pt x="0" y="509316"/>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55" name="Google Shape;255;p10"/>
          <p:cNvSpPr txBox="1"/>
          <p:nvPr/>
        </p:nvSpPr>
        <p:spPr>
          <a:xfrm>
            <a:off x="3581400" y="5669356"/>
            <a:ext cx="2761101" cy="492443"/>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1600">
                <a:solidFill>
                  <a:srgbClr val="2C2A2A"/>
                </a:solidFill>
                <a:latin typeface="Playfair Display"/>
                <a:ea typeface="Playfair Display"/>
                <a:cs typeface="Playfair Display"/>
                <a:sym typeface="Playfair Display"/>
              </a:rPr>
              <a:t>Type: Deauthentication</a:t>
            </a:r>
            <a:endParaRPr/>
          </a:p>
          <a:p>
            <a:pPr indent="0" lvl="0" marL="0" marR="0" rtl="0" algn="just">
              <a:spcBef>
                <a:spcPts val="0"/>
              </a:spcBef>
              <a:spcAft>
                <a:spcPts val="0"/>
              </a:spcAft>
              <a:buNone/>
            </a:pPr>
            <a:r>
              <a:rPr b="1" lang="en-US" sz="1600">
                <a:solidFill>
                  <a:srgbClr val="2C2A2A"/>
                </a:solidFill>
                <a:latin typeface="Playfair Display"/>
                <a:ea typeface="Playfair Display"/>
                <a:cs typeface="Playfair Display"/>
                <a:sym typeface="Playfair Display"/>
              </a:rPr>
              <a:t>Subtype: Disassociation</a:t>
            </a:r>
            <a:endParaRPr/>
          </a:p>
        </p:txBody>
      </p:sp>
      <p:sp>
        <p:nvSpPr>
          <p:cNvPr id="256" name="Google Shape;256;p10"/>
          <p:cNvSpPr/>
          <p:nvPr/>
        </p:nvSpPr>
        <p:spPr>
          <a:xfrm>
            <a:off x="8516891" y="5397227"/>
            <a:ext cx="795854" cy="672174"/>
          </a:xfrm>
          <a:custGeom>
            <a:rect b="b" l="l" r="r" t="t"/>
            <a:pathLst>
              <a:path extrusionOk="0" h="615358" w="745889">
                <a:moveTo>
                  <a:pt x="0" y="0"/>
                </a:moveTo>
                <a:lnTo>
                  <a:pt x="745890" y="0"/>
                </a:lnTo>
                <a:lnTo>
                  <a:pt x="745890" y="615358"/>
                </a:lnTo>
                <a:lnTo>
                  <a:pt x="0" y="615358"/>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grpSp>
        <p:nvGrpSpPr>
          <p:cNvPr id="257" name="Google Shape;257;p10"/>
          <p:cNvGrpSpPr/>
          <p:nvPr/>
        </p:nvGrpSpPr>
        <p:grpSpPr>
          <a:xfrm>
            <a:off x="3677589" y="5578991"/>
            <a:ext cx="2761101" cy="582808"/>
            <a:chOff x="3002583" y="4786690"/>
            <a:chExt cx="2761101" cy="582808"/>
          </a:xfrm>
        </p:grpSpPr>
        <p:grpSp>
          <p:nvGrpSpPr>
            <p:cNvPr id="258" name="Google Shape;258;p10"/>
            <p:cNvGrpSpPr/>
            <p:nvPr/>
          </p:nvGrpSpPr>
          <p:grpSpPr>
            <a:xfrm>
              <a:off x="3002583" y="4786690"/>
              <a:ext cx="2761101" cy="582808"/>
              <a:chOff x="3020426" y="4136266"/>
              <a:chExt cx="2761101" cy="582808"/>
            </a:xfrm>
          </p:grpSpPr>
          <p:sp>
            <p:nvSpPr>
              <p:cNvPr id="259" name="Google Shape;259;p10"/>
              <p:cNvSpPr/>
              <p:nvPr/>
            </p:nvSpPr>
            <p:spPr>
              <a:xfrm>
                <a:off x="4648200" y="4136266"/>
                <a:ext cx="421553" cy="321434"/>
              </a:xfrm>
              <a:custGeom>
                <a:rect b="b" l="l" r="r" t="t"/>
                <a:pathLst>
                  <a:path extrusionOk="0" h="428578" w="562070">
                    <a:moveTo>
                      <a:pt x="0" y="0"/>
                    </a:moveTo>
                    <a:lnTo>
                      <a:pt x="562070" y="0"/>
                    </a:lnTo>
                    <a:lnTo>
                      <a:pt x="562070" y="428578"/>
                    </a:lnTo>
                    <a:lnTo>
                      <a:pt x="0" y="428578"/>
                    </a:lnTo>
                    <a:lnTo>
                      <a:pt x="0" y="0"/>
                    </a:lnTo>
                    <a:close/>
                  </a:path>
                </a:pathLst>
              </a:cu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60" name="Google Shape;260;p10"/>
              <p:cNvSpPr txBox="1"/>
              <p:nvPr/>
            </p:nvSpPr>
            <p:spPr>
              <a:xfrm>
                <a:off x="3020426" y="4226631"/>
                <a:ext cx="2761101"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2C2A2A"/>
                    </a:solidFill>
                    <a:latin typeface="Playfair Display"/>
                    <a:ea typeface="Playfair Display"/>
                    <a:cs typeface="Playfair Display"/>
                    <a:sym typeface="Playfair Display"/>
                  </a:rPr>
                  <a:t>SSID: OFFICE</a:t>
                </a:r>
                <a:endParaRPr/>
              </a:p>
              <a:p>
                <a:pPr indent="0" lvl="0" marL="0" marR="0" rtl="0" algn="l">
                  <a:spcBef>
                    <a:spcPts val="0"/>
                  </a:spcBef>
                  <a:spcAft>
                    <a:spcPts val="0"/>
                  </a:spcAft>
                  <a:buNone/>
                </a:pPr>
                <a:r>
                  <a:rPr b="1" lang="en-US" sz="1600">
                    <a:solidFill>
                      <a:srgbClr val="2C2A2A"/>
                    </a:solidFill>
                    <a:latin typeface="Playfair Display"/>
                    <a:ea typeface="Playfair Display"/>
                    <a:cs typeface="Playfair Display"/>
                    <a:sym typeface="Playfair Display"/>
                  </a:rPr>
                  <a:t>MAC: aa:bb:cc:dd:ee:ff</a:t>
                </a:r>
                <a:endParaRPr/>
              </a:p>
            </p:txBody>
          </p:sp>
        </p:grpSp>
        <p:sp>
          <p:nvSpPr>
            <p:cNvPr id="261" name="Google Shape;261;p10"/>
            <p:cNvSpPr/>
            <p:nvPr/>
          </p:nvSpPr>
          <p:spPr>
            <a:xfrm>
              <a:off x="5148878" y="4801115"/>
              <a:ext cx="303546" cy="298993"/>
            </a:xfrm>
            <a:custGeom>
              <a:rect b="b" l="l" r="r" t="t"/>
              <a:pathLst>
                <a:path extrusionOk="0" h="298993" w="303546">
                  <a:moveTo>
                    <a:pt x="0" y="0"/>
                  </a:moveTo>
                  <a:lnTo>
                    <a:pt x="303546" y="0"/>
                  </a:lnTo>
                  <a:lnTo>
                    <a:pt x="303546" y="298993"/>
                  </a:lnTo>
                  <a:lnTo>
                    <a:pt x="0" y="298993"/>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62" name="Google Shape;262;p10"/>
          <p:cNvCxnSpPr/>
          <p:nvPr/>
        </p:nvCxnSpPr>
        <p:spPr>
          <a:xfrm>
            <a:off x="4228498" y="5892409"/>
            <a:ext cx="3908056" cy="1830358"/>
          </a:xfrm>
          <a:prstGeom prst="straightConnector1">
            <a:avLst/>
          </a:prstGeom>
          <a:noFill/>
          <a:ln cap="flat" cmpd="sng" w="38100">
            <a:solidFill>
              <a:schemeClr val="dk1"/>
            </a:solidFill>
            <a:prstDash val="dash"/>
            <a:round/>
            <a:headEnd len="sm" w="sm" type="none"/>
            <a:tailEnd len="sm" w="sm" type="none"/>
          </a:ln>
        </p:spPr>
      </p:cxnSp>
      <p:sp>
        <p:nvSpPr>
          <p:cNvPr id="263" name="Google Shape;263;p10"/>
          <p:cNvSpPr/>
          <p:nvPr/>
        </p:nvSpPr>
        <p:spPr>
          <a:xfrm>
            <a:off x="5305363" y="6787795"/>
            <a:ext cx="714437" cy="740180"/>
          </a:xfrm>
          <a:custGeom>
            <a:rect b="b" l="l" r="r" t="t"/>
            <a:pathLst>
              <a:path extrusionOk="0" h="1692442" w="1720399">
                <a:moveTo>
                  <a:pt x="0" y="0"/>
                </a:moveTo>
                <a:lnTo>
                  <a:pt x="1720399" y="0"/>
                </a:lnTo>
                <a:lnTo>
                  <a:pt x="1720399" y="1692442"/>
                </a:lnTo>
                <a:lnTo>
                  <a:pt x="0" y="1692442"/>
                </a:lnTo>
                <a:lnTo>
                  <a:pt x="0" y="0"/>
                </a:lnTo>
                <a:close/>
              </a:path>
            </a:pathLst>
          </a:cu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4" name="Google Shape;264;p10"/>
          <p:cNvGrpSpPr/>
          <p:nvPr/>
        </p:nvGrpSpPr>
        <p:grpSpPr>
          <a:xfrm>
            <a:off x="6384996" y="7838347"/>
            <a:ext cx="1920808" cy="491069"/>
            <a:chOff x="5318196" y="7413252"/>
            <a:chExt cx="1920808" cy="491069"/>
          </a:xfrm>
        </p:grpSpPr>
        <p:sp>
          <p:nvSpPr>
            <p:cNvPr id="265" name="Google Shape;265;p10"/>
            <p:cNvSpPr txBox="1"/>
            <p:nvPr/>
          </p:nvSpPr>
          <p:spPr>
            <a:xfrm>
              <a:off x="5318196" y="7413252"/>
              <a:ext cx="1920808"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2C2A2A"/>
                  </a:solidFill>
                  <a:latin typeface="Playfair Display"/>
                  <a:ea typeface="Playfair Display"/>
                  <a:cs typeface="Playfair Display"/>
                  <a:sym typeface="Playfair Display"/>
                </a:rPr>
                <a:t>Officeadmin.com</a:t>
              </a:r>
              <a:endParaRPr/>
            </a:p>
          </p:txBody>
        </p:sp>
        <p:sp>
          <p:nvSpPr>
            <p:cNvPr id="266" name="Google Shape;266;p10"/>
            <p:cNvSpPr txBox="1"/>
            <p:nvPr/>
          </p:nvSpPr>
          <p:spPr>
            <a:xfrm>
              <a:off x="5632550" y="7658100"/>
              <a:ext cx="1292100"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2C2A2A"/>
                  </a:solidFill>
                  <a:latin typeface="Playfair Display"/>
                  <a:ea typeface="Playfair Display"/>
                  <a:cs typeface="Playfair Display"/>
                  <a:sym typeface="Playfair Display"/>
                </a:rPr>
                <a:t>DNS Query</a:t>
              </a:r>
              <a:endParaRPr/>
            </a:p>
          </p:txBody>
        </p:sp>
      </p:grpSp>
      <p:sp>
        <p:nvSpPr>
          <p:cNvPr id="267" name="Google Shape;267;p10"/>
          <p:cNvSpPr txBox="1"/>
          <p:nvPr/>
        </p:nvSpPr>
        <p:spPr>
          <a:xfrm>
            <a:off x="3581400" y="5658230"/>
            <a:ext cx="3178905" cy="49244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2C2A2A"/>
                </a:solidFill>
                <a:latin typeface="Playfair Display"/>
                <a:ea typeface="Playfair Display"/>
                <a:cs typeface="Playfair Display"/>
                <a:sym typeface="Playfair Display"/>
              </a:rPr>
              <a:t>DNS Response</a:t>
            </a:r>
            <a:endParaRPr/>
          </a:p>
          <a:p>
            <a:pPr indent="0" lvl="0" marL="0" marR="0" rtl="0" algn="l">
              <a:spcBef>
                <a:spcPts val="0"/>
              </a:spcBef>
              <a:spcAft>
                <a:spcPts val="0"/>
              </a:spcAft>
              <a:buNone/>
            </a:pPr>
            <a:r>
              <a:rPr b="1" lang="en-US" sz="1600">
                <a:solidFill>
                  <a:srgbClr val="E2282E"/>
                </a:solidFill>
                <a:latin typeface="Playfair Display"/>
                <a:ea typeface="Playfair Display"/>
                <a:cs typeface="Playfair Display"/>
                <a:sym typeface="Playfair Display"/>
              </a:rPr>
              <a:t>Officeadmin.com --&gt; 2.2.2.2</a:t>
            </a:r>
            <a:endParaRPr/>
          </a:p>
        </p:txBody>
      </p:sp>
      <p:grpSp>
        <p:nvGrpSpPr>
          <p:cNvPr id="268" name="Google Shape;268;p10"/>
          <p:cNvGrpSpPr/>
          <p:nvPr/>
        </p:nvGrpSpPr>
        <p:grpSpPr>
          <a:xfrm>
            <a:off x="13594348" y="6507617"/>
            <a:ext cx="2300121" cy="2261378"/>
            <a:chOff x="15563554" y="6530032"/>
            <a:chExt cx="2396996" cy="2652068"/>
          </a:xfrm>
        </p:grpSpPr>
        <p:sp>
          <p:nvSpPr>
            <p:cNvPr id="269" name="Google Shape;269;p10"/>
            <p:cNvSpPr/>
            <p:nvPr/>
          </p:nvSpPr>
          <p:spPr>
            <a:xfrm>
              <a:off x="15563554" y="6530032"/>
              <a:ext cx="2396996" cy="2073402"/>
            </a:xfrm>
            <a:custGeom>
              <a:rect b="b" l="l" r="r" t="t"/>
              <a:pathLst>
                <a:path extrusionOk="0" h="2073402" w="2396996">
                  <a:moveTo>
                    <a:pt x="0" y="0"/>
                  </a:moveTo>
                  <a:lnTo>
                    <a:pt x="2396997" y="0"/>
                  </a:lnTo>
                  <a:lnTo>
                    <a:pt x="2396997" y="2073402"/>
                  </a:lnTo>
                  <a:lnTo>
                    <a:pt x="0" y="2073402"/>
                  </a:lnTo>
                  <a:lnTo>
                    <a:pt x="0" y="0"/>
                  </a:lnTo>
                  <a:close/>
                </a:path>
              </a:pathLst>
            </a:cu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0"/>
            <p:cNvSpPr txBox="1"/>
            <p:nvPr/>
          </p:nvSpPr>
          <p:spPr>
            <a:xfrm>
              <a:off x="15779212" y="8689657"/>
              <a:ext cx="1965679"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E2282E"/>
                  </a:solidFill>
                  <a:latin typeface="Playfair Display"/>
                  <a:ea typeface="Playfair Display"/>
                  <a:cs typeface="Playfair Display"/>
                  <a:sym typeface="Playfair Display"/>
                </a:rPr>
                <a:t>Officeadmin.com</a:t>
              </a:r>
              <a:endParaRPr/>
            </a:p>
            <a:p>
              <a:pPr indent="0" lvl="0" marL="0" marR="0" rtl="0" algn="ctr">
                <a:spcBef>
                  <a:spcPts val="0"/>
                </a:spcBef>
                <a:spcAft>
                  <a:spcPts val="0"/>
                </a:spcAft>
                <a:buNone/>
              </a:pPr>
              <a:r>
                <a:rPr b="1" lang="en-US" sz="1600">
                  <a:solidFill>
                    <a:srgbClr val="E2282E"/>
                  </a:solidFill>
                  <a:latin typeface="Playfair Display"/>
                  <a:ea typeface="Playfair Display"/>
                  <a:cs typeface="Playfair Display"/>
                  <a:sym typeface="Playfair Display"/>
                </a:rPr>
                <a:t>2.2.2.2</a:t>
              </a:r>
              <a:endParaRPr/>
            </a:p>
          </p:txBody>
        </p:sp>
      </p:grpSp>
      <p:grpSp>
        <p:nvGrpSpPr>
          <p:cNvPr id="271" name="Google Shape;271;p10"/>
          <p:cNvGrpSpPr/>
          <p:nvPr/>
        </p:nvGrpSpPr>
        <p:grpSpPr>
          <a:xfrm>
            <a:off x="13792200" y="2125970"/>
            <a:ext cx="1904418" cy="2149246"/>
            <a:chOff x="10396324" y="1828991"/>
            <a:chExt cx="1904418" cy="2149246"/>
          </a:xfrm>
        </p:grpSpPr>
        <p:sp>
          <p:nvSpPr>
            <p:cNvPr id="272" name="Google Shape;272;p10"/>
            <p:cNvSpPr/>
            <p:nvPr/>
          </p:nvSpPr>
          <p:spPr>
            <a:xfrm flipH="1">
              <a:off x="10762625" y="1828991"/>
              <a:ext cx="1171816" cy="1656803"/>
            </a:xfrm>
            <a:custGeom>
              <a:rect b="b" l="l" r="r" t="t"/>
              <a:pathLst>
                <a:path extrusionOk="0" h="2248091" w="1545562">
                  <a:moveTo>
                    <a:pt x="1545563" y="0"/>
                  </a:moveTo>
                  <a:lnTo>
                    <a:pt x="0" y="0"/>
                  </a:lnTo>
                  <a:lnTo>
                    <a:pt x="0" y="2248090"/>
                  </a:lnTo>
                  <a:lnTo>
                    <a:pt x="1545563" y="2248090"/>
                  </a:lnTo>
                  <a:lnTo>
                    <a:pt x="1545563" y="0"/>
                  </a:lnTo>
                  <a:close/>
                </a:path>
              </a:pathLst>
            </a:custGeom>
            <a:blipFill rotWithShape="1">
              <a:blip r:embed="rId1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73" name="Google Shape;273;p10"/>
            <p:cNvSpPr txBox="1"/>
            <p:nvPr/>
          </p:nvSpPr>
          <p:spPr>
            <a:xfrm>
              <a:off x="10396324" y="3485794"/>
              <a:ext cx="1904418"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2C2A2A"/>
                  </a:solidFill>
                  <a:latin typeface="Playfair Display"/>
                  <a:ea typeface="Playfair Display"/>
                  <a:cs typeface="Playfair Display"/>
                  <a:sym typeface="Playfair Display"/>
                </a:rPr>
                <a:t>Officeadmin.com</a:t>
              </a:r>
              <a:endParaRPr/>
            </a:p>
            <a:p>
              <a:pPr indent="0" lvl="0" marL="0" marR="0" rtl="0" algn="ctr">
                <a:spcBef>
                  <a:spcPts val="0"/>
                </a:spcBef>
                <a:spcAft>
                  <a:spcPts val="0"/>
                </a:spcAft>
                <a:buNone/>
              </a:pPr>
              <a:r>
                <a:rPr b="1" lang="en-US" sz="1600">
                  <a:solidFill>
                    <a:srgbClr val="2C2A2A"/>
                  </a:solidFill>
                  <a:latin typeface="Playfair Display"/>
                  <a:ea typeface="Playfair Display"/>
                  <a:cs typeface="Playfair Display"/>
                  <a:sym typeface="Playfair Display"/>
                </a:rPr>
                <a:t>1.1.1.1</a:t>
              </a:r>
              <a:endParaRPr/>
            </a:p>
          </p:txBody>
        </p:sp>
      </p:grpSp>
      <p:sp>
        <p:nvSpPr>
          <p:cNvPr id="274" name="Google Shape;274;p10"/>
          <p:cNvSpPr txBox="1"/>
          <p:nvPr/>
        </p:nvSpPr>
        <p:spPr>
          <a:xfrm>
            <a:off x="9509192" y="7458236"/>
            <a:ext cx="1920808" cy="2462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2C2A2A"/>
                </a:solidFill>
                <a:latin typeface="Playfair Display"/>
                <a:ea typeface="Playfair Display"/>
                <a:cs typeface="Playfair Display"/>
                <a:sym typeface="Playfair Display"/>
              </a:rPr>
              <a:t>Officeadmin.com</a:t>
            </a:r>
            <a:endParaRPr/>
          </a:p>
        </p:txBody>
      </p:sp>
      <p:sp>
        <p:nvSpPr>
          <p:cNvPr id="275" name="Google Shape;275;p10"/>
          <p:cNvSpPr/>
          <p:nvPr/>
        </p:nvSpPr>
        <p:spPr>
          <a:xfrm>
            <a:off x="12039600" y="5339995"/>
            <a:ext cx="1752596" cy="1521737"/>
          </a:xfrm>
          <a:custGeom>
            <a:rect b="b" l="l" r="r" t="t"/>
            <a:pathLst>
              <a:path extrusionOk="0" h="2520750" w="2777686">
                <a:moveTo>
                  <a:pt x="0" y="0"/>
                </a:moveTo>
                <a:lnTo>
                  <a:pt x="2777686" y="0"/>
                </a:lnTo>
                <a:lnTo>
                  <a:pt x="2777686" y="2520750"/>
                </a:lnTo>
                <a:lnTo>
                  <a:pt x="0" y="2520750"/>
                </a:lnTo>
                <a:lnTo>
                  <a:pt x="0" y="0"/>
                </a:lnTo>
                <a:close/>
              </a:path>
            </a:pathLst>
          </a:custGeom>
          <a:blipFill rotWithShape="1">
            <a:blip r:embed="rId1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76" name="Google Shape;276;p10"/>
          <p:cNvSpPr txBox="1"/>
          <p:nvPr/>
        </p:nvSpPr>
        <p:spPr>
          <a:xfrm>
            <a:off x="10068127" y="6559195"/>
            <a:ext cx="676073" cy="18544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EFEFEF"/>
                </a:solidFill>
                <a:latin typeface="Playfair Display"/>
                <a:ea typeface="Playfair Display"/>
                <a:cs typeface="Playfair Display"/>
                <a:sym typeface="Playfair Display"/>
              </a:rPr>
              <a:t>Admin</a:t>
            </a:r>
            <a:endParaRPr/>
          </a:p>
        </p:txBody>
      </p:sp>
      <p:sp>
        <p:nvSpPr>
          <p:cNvPr id="277" name="Google Shape;277;p10"/>
          <p:cNvSpPr txBox="1"/>
          <p:nvPr/>
        </p:nvSpPr>
        <p:spPr>
          <a:xfrm>
            <a:off x="10068127" y="6830955"/>
            <a:ext cx="676073" cy="18544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rgbClr val="EFEFEF"/>
                </a:solidFill>
                <a:latin typeface="Playfair Display"/>
                <a:ea typeface="Playfair Display"/>
                <a:cs typeface="Playfair Display"/>
                <a:sym typeface="Playfair Display"/>
              </a:rPr>
              <a:t>Admin</a:t>
            </a:r>
            <a:endParaRPr/>
          </a:p>
        </p:txBody>
      </p:sp>
      <p:sp>
        <p:nvSpPr>
          <p:cNvPr id="278" name="Google Shape;278;p10"/>
          <p:cNvSpPr/>
          <p:nvPr/>
        </p:nvSpPr>
        <p:spPr>
          <a:xfrm>
            <a:off x="7557933" y="6836902"/>
            <a:ext cx="848859" cy="509316"/>
          </a:xfrm>
          <a:custGeom>
            <a:rect b="b" l="l" r="r" t="t"/>
            <a:pathLst>
              <a:path extrusionOk="0" h="509316" w="848859">
                <a:moveTo>
                  <a:pt x="0" y="0"/>
                </a:moveTo>
                <a:lnTo>
                  <a:pt x="848859" y="0"/>
                </a:lnTo>
                <a:lnTo>
                  <a:pt x="848859" y="509316"/>
                </a:lnTo>
                <a:lnTo>
                  <a:pt x="0" y="509316"/>
                </a:lnTo>
                <a:lnTo>
                  <a:pt x="0" y="0"/>
                </a:lnTo>
                <a:close/>
              </a:path>
            </a:pathLst>
          </a:cu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79" name="Google Shape;279;p10"/>
          <p:cNvSpPr txBox="1"/>
          <p:nvPr/>
        </p:nvSpPr>
        <p:spPr>
          <a:xfrm>
            <a:off x="7442053" y="6236949"/>
            <a:ext cx="1080620"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600">
                <a:solidFill>
                  <a:srgbClr val="2C2A2A"/>
                </a:solidFill>
                <a:latin typeface="Playfair Display"/>
                <a:ea typeface="Playfair Display"/>
                <a:cs typeface="Playfair Display"/>
                <a:sym typeface="Playfair Display"/>
              </a:rPr>
              <a:t>Username</a:t>
            </a:r>
            <a:endParaRPr/>
          </a:p>
          <a:p>
            <a:pPr indent="0" lvl="0" marL="0" marR="0" rtl="0" algn="ctr">
              <a:spcBef>
                <a:spcPts val="0"/>
              </a:spcBef>
              <a:spcAft>
                <a:spcPts val="0"/>
              </a:spcAft>
              <a:buNone/>
            </a:pPr>
            <a:r>
              <a:rPr b="1" lang="en-US" sz="1600">
                <a:solidFill>
                  <a:srgbClr val="2C2A2A"/>
                </a:solidFill>
                <a:latin typeface="Playfair Display"/>
                <a:ea typeface="Playfair Display"/>
                <a:cs typeface="Playfair Display"/>
                <a:sym typeface="Playfair Display"/>
              </a:rPr>
              <a:t>Password</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400"/>
                                        <p:tgtEl>
                                          <p:spTgt spid="254"/>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par>
                          <p:cTn fill="hold">
                            <p:stCondLst>
                              <p:cond delay="900"/>
                            </p:stCondLst>
                            <p:childTnLst>
                              <p:par>
                                <p:cTn fill="hold" nodeType="afterEffect" presetClass="exit" presetID="10" presetSubtype="0">
                                  <p:stCondLst>
                                    <p:cond delay="0"/>
                                  </p:stCondLst>
                                  <p:childTnLst>
                                    <p:animEffect filter="fade" transition="out">
                                      <p:cBhvr>
                                        <p:cTn dur="100"/>
                                        <p:tgtEl>
                                          <p:spTgt spid="255"/>
                                        </p:tgtEl>
                                      </p:cBhvr>
                                    </p:animEffect>
                                    <p:set>
                                      <p:cBhvr>
                                        <p:cTn dur="1" fill="hold">
                                          <p:stCondLst>
                                            <p:cond delay="100"/>
                                          </p:stCondLst>
                                        </p:cTn>
                                        <p:tgtEl>
                                          <p:spTgt spid="255"/>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
                                        <p:tgtEl>
                                          <p:spTgt spid="254"/>
                                        </p:tgtEl>
                                      </p:cBhvr>
                                    </p:animEffect>
                                    <p:set>
                                      <p:cBhvr>
                                        <p:cTn dur="1" fill="hold">
                                          <p:stCondLst>
                                            <p:cond delay="100"/>
                                          </p:stCondLst>
                                        </p:cTn>
                                        <p:tgtEl>
                                          <p:spTgt spid="2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252"/>
                                        </p:tgtEl>
                                      </p:cBhvr>
                                    </p:animEffect>
                                    <p:set>
                                      <p:cBhvr>
                                        <p:cTn dur="1" fill="hold">
                                          <p:stCondLst>
                                            <p:cond delay="100"/>
                                          </p:stCondLst>
                                        </p:cTn>
                                        <p:tgtEl>
                                          <p:spTgt spid="2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253"/>
                                        </p:tgtEl>
                                      </p:cBhvr>
                                    </p:animEffect>
                                    <p:set>
                                      <p:cBhvr>
                                        <p:cTn dur="1" fill="hold">
                                          <p:stCondLst>
                                            <p:cond delay="100"/>
                                          </p:stCondLst>
                                        </p:cTn>
                                        <p:tgtEl>
                                          <p:spTgt spid="253"/>
                                        </p:tgtEl>
                                        <p:attrNameLst>
                                          <p:attrName>style.visibility</p:attrName>
                                        </p:attrNameLst>
                                      </p:cBhvr>
                                      <p:to>
                                        <p:strVal val="hidden"/>
                                      </p:to>
                                    </p:se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3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400"/>
                                        <p:tgtEl>
                                          <p:spTgt spid="257"/>
                                        </p:tgtEl>
                                      </p:cBhvr>
                                    </p:animEffect>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200"/>
                                        <p:tgtEl>
                                          <p:spTgt spid="257"/>
                                        </p:tgtEl>
                                      </p:cBhvr>
                                    </p:animEffect>
                                    <p:set>
                                      <p:cBhvr>
                                        <p:cTn dur="1" fill="hold">
                                          <p:stCondLst>
                                            <p:cond delay="200"/>
                                          </p:stCondLst>
                                        </p:cTn>
                                        <p:tgtEl>
                                          <p:spTgt spid="2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4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4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262"/>
                                        </p:tgtEl>
                                      </p:cBhvr>
                                    </p:animEffect>
                                    <p:set>
                                      <p:cBhvr>
                                        <p:cTn dur="1" fill="hold">
                                          <p:stCondLst>
                                            <p:cond delay="200"/>
                                          </p:stCondLst>
                                        </p:cTn>
                                        <p:tgtEl>
                                          <p:spTgt spid="2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263"/>
                                        </p:tgtEl>
                                      </p:cBhvr>
                                    </p:animEffect>
                                    <p:set>
                                      <p:cBhvr>
                                        <p:cTn dur="1" fill="hold">
                                          <p:stCondLst>
                                            <p:cond delay="200"/>
                                          </p:stCondLst>
                                        </p:cTn>
                                        <p:tgtEl>
                                          <p:spTgt spid="26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400"/>
                                        <p:tgtEl>
                                          <p:spTgt spid="264"/>
                                        </p:tgtEl>
                                      </p:cBhvr>
                                    </p:animEffect>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200"/>
                                        <p:tgtEl>
                                          <p:spTgt spid="264"/>
                                        </p:tgtEl>
                                      </p:cBhvr>
                                    </p:animEffect>
                                    <p:set>
                                      <p:cBhvr>
                                        <p:cTn dur="1" fill="hold">
                                          <p:stCondLst>
                                            <p:cond delay="200"/>
                                          </p:stCondLst>
                                        </p:cTn>
                                        <p:tgtEl>
                                          <p:spTgt spid="2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400"/>
                                        <p:tgtEl>
                                          <p:spTgt spid="267"/>
                                        </p:tgtEl>
                                      </p:cBhvr>
                                    </p:animEffect>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200"/>
                                        <p:tgtEl>
                                          <p:spTgt spid="267"/>
                                        </p:tgtEl>
                                      </p:cBhvr>
                                    </p:animEffect>
                                    <p:set>
                                      <p:cBhvr>
                                        <p:cTn dur="1" fill="hold">
                                          <p:stCondLst>
                                            <p:cond delay="200"/>
                                          </p:stCondLst>
                                        </p:cTn>
                                        <p:tgtEl>
                                          <p:spTgt spid="2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4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4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400"/>
                                        <p:tgtEl>
                                          <p:spTgt spid="268"/>
                                        </p:tgtEl>
                                      </p:cBhvr>
                                    </p:animEffect>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200"/>
                                        <p:tgtEl>
                                          <p:spTgt spid="274"/>
                                        </p:tgtEl>
                                      </p:cBhvr>
                                    </p:animEffect>
                                    <p:set>
                                      <p:cBhvr>
                                        <p:cTn dur="1" fill="hold">
                                          <p:stCondLst>
                                            <p:cond delay="200"/>
                                          </p:stCondLst>
                                        </p:cTn>
                                        <p:tgtEl>
                                          <p:spTgt spid="2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300"/>
                                        <p:tgtEl>
                                          <p:spTgt spid="275"/>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par>
                          <p:cTn fill="hold">
                            <p:stCondLst>
                              <p:cond delay="1700"/>
                            </p:stCondLst>
                            <p:childTnLst>
                              <p:par>
                                <p:cTn fill="hold" nodeType="afterEffect" presetClass="exit" presetID="10" presetSubtype="0">
                                  <p:stCondLst>
                                    <p:cond delay="0"/>
                                  </p:stCondLst>
                                  <p:childTnLst>
                                    <p:animEffect filter="fade" transition="out">
                                      <p:cBhvr>
                                        <p:cTn dur="300"/>
                                        <p:tgtEl>
                                          <p:spTgt spid="275"/>
                                        </p:tgtEl>
                                      </p:cBhvr>
                                    </p:animEffect>
                                    <p:set>
                                      <p:cBhvr>
                                        <p:cTn dur="1" fill="hold">
                                          <p:stCondLst>
                                            <p:cond delay="300"/>
                                          </p:stCondLst>
                                        </p:cTn>
                                        <p:tgtEl>
                                          <p:spTgt spid="275"/>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200"/>
                                        <p:tgtEl>
                                          <p:spTgt spid="276"/>
                                        </p:tgtEl>
                                      </p:cBhvr>
                                    </p:animEffect>
                                    <p:set>
                                      <p:cBhvr>
                                        <p:cTn dur="1" fill="hold">
                                          <p:stCondLst>
                                            <p:cond delay="200"/>
                                          </p:stCondLst>
                                        </p:cTn>
                                        <p:tgtEl>
                                          <p:spTgt spid="276"/>
                                        </p:tgtEl>
                                        <p:attrNameLst>
                                          <p:attrName>style.visibility</p:attrName>
                                        </p:attrNameLst>
                                      </p:cBhvr>
                                      <p:to>
                                        <p:strVal val="hidden"/>
                                      </p:to>
                                    </p:set>
                                  </p:childTnLst>
                                </p:cTn>
                              </p:par>
                            </p:childTnLst>
                          </p:cTn>
                        </p:par>
                        <p:par>
                          <p:cTn fill="hold">
                            <p:stCondLst>
                              <p:cond delay="2200"/>
                            </p:stCondLst>
                            <p:childTnLst>
                              <p:par>
                                <p:cTn fill="hold" nodeType="afterEffect" presetClass="exit" presetID="10" presetSubtype="0">
                                  <p:stCondLst>
                                    <p:cond delay="0"/>
                                  </p:stCondLst>
                                  <p:childTnLst>
                                    <p:animEffect filter="fade" transition="out">
                                      <p:cBhvr>
                                        <p:cTn dur="200"/>
                                        <p:tgtEl>
                                          <p:spTgt spid="277"/>
                                        </p:tgtEl>
                                      </p:cBhvr>
                                    </p:animEffect>
                                    <p:set>
                                      <p:cBhvr>
                                        <p:cTn dur="1" fill="hold">
                                          <p:stCondLst>
                                            <p:cond delay="200"/>
                                          </p:stCondLst>
                                        </p:cTn>
                                        <p:tgtEl>
                                          <p:spTgt spid="2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3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300"/>
                                        <p:tgtEl>
                                          <p:spTgt spid="279"/>
                                        </p:tgtEl>
                                      </p:cBhvr>
                                    </p:animEffect>
                                  </p:childTnLst>
                                </p:cTn>
                              </p:par>
                            </p:childTnLst>
                          </p:cTn>
                        </p:par>
                        <p:par>
                          <p:cTn fill="hold">
                            <p:stCondLst>
                              <p:cond delay="300"/>
                            </p:stCondLst>
                            <p:childTnLst>
                              <p:par>
                                <p:cTn fill="hold" nodeType="afterEffect" presetClass="exit" presetID="10" presetSubtype="0">
                                  <p:stCondLst>
                                    <p:cond delay="0"/>
                                  </p:stCondLst>
                                  <p:childTnLst>
                                    <p:animEffect filter="fade" transition="out">
                                      <p:cBhvr>
                                        <p:cTn dur="200"/>
                                        <p:tgtEl>
                                          <p:spTgt spid="279"/>
                                        </p:tgtEl>
                                      </p:cBhvr>
                                    </p:animEffect>
                                    <p:set>
                                      <p:cBhvr>
                                        <p:cTn dur="1" fill="hold">
                                          <p:stCondLst>
                                            <p:cond delay="200"/>
                                          </p:stCondLst>
                                        </p:cTn>
                                        <p:tgtEl>
                                          <p:spTgt spid="279"/>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400"/>
                                        <p:tgtEl>
                                          <p:spTgt spid="278"/>
                                        </p:tgtEl>
                                      </p:cBhvr>
                                    </p:animEffect>
                                    <p:set>
                                      <p:cBhvr>
                                        <p:cTn dur="1" fill="hold">
                                          <p:stCondLst>
                                            <p:cond delay="400"/>
                                          </p:stCondLst>
                                        </p:cTn>
                                        <p:tgtEl>
                                          <p:spTgt spid="2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1"/>
          <p:cNvSpPr/>
          <p:nvPr/>
        </p:nvSpPr>
        <p:spPr>
          <a:xfrm>
            <a:off x="9533"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11"/>
          <p:cNvSpPr txBox="1"/>
          <p:nvPr/>
        </p:nvSpPr>
        <p:spPr>
          <a:xfrm>
            <a:off x="1006871" y="942975"/>
            <a:ext cx="16230600" cy="771376"/>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lang="en-US" sz="4500">
                <a:solidFill>
                  <a:srgbClr val="2B2C30"/>
                </a:solidFill>
                <a:latin typeface="Public Sans"/>
                <a:ea typeface="Public Sans"/>
                <a:cs typeface="Public Sans"/>
                <a:sym typeface="Public Sans"/>
              </a:rPr>
              <a:t>WIFI RHAPSODY</a:t>
            </a:r>
            <a:endParaRPr/>
          </a:p>
        </p:txBody>
      </p:sp>
      <p:sp>
        <p:nvSpPr>
          <p:cNvPr id="286" name="Google Shape;286;p11"/>
          <p:cNvSpPr txBox="1"/>
          <p:nvPr/>
        </p:nvSpPr>
        <p:spPr>
          <a:xfrm>
            <a:off x="1028689" y="2217540"/>
            <a:ext cx="9361158" cy="7040964"/>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US" sz="2899">
                <a:solidFill>
                  <a:srgbClr val="2B2C30"/>
                </a:solidFill>
                <a:latin typeface="Public Sans"/>
                <a:ea typeface="Public Sans"/>
                <a:cs typeface="Public Sans"/>
                <a:sym typeface="Public Sans"/>
              </a:rPr>
              <a:t>WiFiRaphsody is a monitoring device that efficiently captures and stores packets on the 2.4GHz band across all 14 channels simultaneously, providing comprehensive coverage. Its valuable deauthentication packet detection feature allows students to identify potential threats from wireless networks. The device is designed as a cost-effective alternative to the Wifi Cactus, utilizing 14 ESP32 boards with OLED screens and a storage device (like an SD card) to display and log the traffic from the 2.4GHz channels. All captured data is saved in .pcap format, ensuring convenient and compatible storage for further analysis and research.</a:t>
            </a:r>
            <a:endParaRPr/>
          </a:p>
        </p:txBody>
      </p:sp>
      <p:grpSp>
        <p:nvGrpSpPr>
          <p:cNvPr id="287" name="Google Shape;287;p11"/>
          <p:cNvGrpSpPr/>
          <p:nvPr/>
        </p:nvGrpSpPr>
        <p:grpSpPr>
          <a:xfrm>
            <a:off x="11676797" y="345220"/>
            <a:ext cx="5731577" cy="9596560"/>
            <a:chOff x="11812542" y="668914"/>
            <a:chExt cx="5180058" cy="8817986"/>
          </a:xfrm>
        </p:grpSpPr>
        <p:sp>
          <p:nvSpPr>
            <p:cNvPr id="288" name="Google Shape;288;p11"/>
            <p:cNvSpPr/>
            <p:nvPr/>
          </p:nvSpPr>
          <p:spPr>
            <a:xfrm>
              <a:off x="11812542" y="668914"/>
              <a:ext cx="5180058" cy="8817986"/>
            </a:xfrm>
            <a:custGeom>
              <a:rect b="b" l="l" r="r" t="t"/>
              <a:pathLst>
                <a:path extrusionOk="0" h="3646525" w="2219394">
                  <a:moveTo>
                    <a:pt x="0" y="0"/>
                  </a:moveTo>
                  <a:lnTo>
                    <a:pt x="2219394" y="0"/>
                  </a:lnTo>
                  <a:lnTo>
                    <a:pt x="2219394" y="3646525"/>
                  </a:lnTo>
                  <a:lnTo>
                    <a:pt x="0" y="3646525"/>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9" name="Google Shape;289;p11"/>
            <p:cNvPicPr preferRelativeResize="0"/>
            <p:nvPr/>
          </p:nvPicPr>
          <p:blipFill rotWithShape="1">
            <a:blip r:embed="rId3">
              <a:alphaModFix/>
            </a:blip>
            <a:srcRect b="41717" l="32196" r="5504" t="0"/>
            <a:stretch/>
          </p:blipFill>
          <p:spPr>
            <a:xfrm>
              <a:off x="11963400" y="800100"/>
              <a:ext cx="4874790" cy="8550975"/>
            </a:xfrm>
            <a:prstGeom prst="rect">
              <a:avLst/>
            </a:prstGeom>
            <a:noFill/>
            <a:ln>
              <a:noFill/>
            </a:ln>
          </p:spPr>
        </p:pic>
      </p:grpSp>
      <p:cxnSp>
        <p:nvCxnSpPr>
          <p:cNvPr id="290" name="Google Shape;290;p11"/>
          <p:cNvCxnSpPr/>
          <p:nvPr/>
        </p:nvCxnSpPr>
        <p:spPr>
          <a:xfrm>
            <a:off x="9533" y="1712987"/>
            <a:ext cx="9134464" cy="47774"/>
          </a:xfrm>
          <a:prstGeom prst="straightConnector1">
            <a:avLst/>
          </a:prstGeom>
          <a:noFill/>
          <a:ln cap="flat" cmpd="sng" w="28575">
            <a:solidFill>
              <a:srgbClr val="2B2C30"/>
            </a:solidFill>
            <a:prstDash val="solid"/>
            <a:round/>
            <a:headEnd len="sm" w="sm" type="none"/>
            <a:tailEnd len="sm" w="sm" type="none"/>
          </a:ln>
        </p:spPr>
      </p:cxnSp>
      <p:grpSp>
        <p:nvGrpSpPr>
          <p:cNvPr id="291" name="Google Shape;291;p11"/>
          <p:cNvGrpSpPr/>
          <p:nvPr/>
        </p:nvGrpSpPr>
        <p:grpSpPr>
          <a:xfrm>
            <a:off x="1301914" y="2848346"/>
            <a:ext cx="2919681" cy="5951611"/>
            <a:chOff x="0" y="0"/>
            <a:chExt cx="3892908" cy="7935482"/>
          </a:xfrm>
        </p:grpSpPr>
        <p:sp>
          <p:nvSpPr>
            <p:cNvPr id="292" name="Google Shape;292;p11"/>
            <p:cNvSpPr/>
            <p:nvPr/>
          </p:nvSpPr>
          <p:spPr>
            <a:xfrm rot="2700000">
              <a:off x="280056" y="260289"/>
              <a:ext cx="1284742" cy="1324275"/>
            </a:xfrm>
            <a:custGeom>
              <a:rect b="b" l="l" r="r" t="t"/>
              <a:pathLst>
                <a:path extrusionOk="0" h="1324275" w="1284742">
                  <a:moveTo>
                    <a:pt x="0" y="0"/>
                  </a:moveTo>
                  <a:lnTo>
                    <a:pt x="1284742" y="0"/>
                  </a:lnTo>
                  <a:lnTo>
                    <a:pt x="1284742" y="1324276"/>
                  </a:lnTo>
                  <a:lnTo>
                    <a:pt x="0" y="1324276"/>
                  </a:lnTo>
                  <a:lnTo>
                    <a:pt x="0" y="0"/>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11"/>
            <p:cNvSpPr/>
            <p:nvPr/>
          </p:nvSpPr>
          <p:spPr>
            <a:xfrm rot="-8100000">
              <a:off x="2328110" y="260289"/>
              <a:ext cx="1284742" cy="1324275"/>
            </a:xfrm>
            <a:custGeom>
              <a:rect b="b" l="l" r="r" t="t"/>
              <a:pathLst>
                <a:path extrusionOk="0" h="1324275" w="1284742">
                  <a:moveTo>
                    <a:pt x="1284742" y="1324276"/>
                  </a:moveTo>
                  <a:lnTo>
                    <a:pt x="0" y="1324276"/>
                  </a:lnTo>
                  <a:lnTo>
                    <a:pt x="0" y="0"/>
                  </a:lnTo>
                  <a:lnTo>
                    <a:pt x="1284742" y="0"/>
                  </a:lnTo>
                  <a:lnTo>
                    <a:pt x="1284742" y="1324276"/>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1"/>
            <p:cNvSpPr/>
            <p:nvPr/>
          </p:nvSpPr>
          <p:spPr>
            <a:xfrm rot="2700000">
              <a:off x="280056" y="1131916"/>
              <a:ext cx="1284742" cy="1324275"/>
            </a:xfrm>
            <a:custGeom>
              <a:rect b="b" l="l" r="r" t="t"/>
              <a:pathLst>
                <a:path extrusionOk="0" h="1324275" w="1284742">
                  <a:moveTo>
                    <a:pt x="0" y="0"/>
                  </a:moveTo>
                  <a:lnTo>
                    <a:pt x="1284742" y="0"/>
                  </a:lnTo>
                  <a:lnTo>
                    <a:pt x="1284742" y="1324276"/>
                  </a:lnTo>
                  <a:lnTo>
                    <a:pt x="0" y="1324276"/>
                  </a:lnTo>
                  <a:lnTo>
                    <a:pt x="0" y="0"/>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11"/>
            <p:cNvSpPr/>
            <p:nvPr/>
          </p:nvSpPr>
          <p:spPr>
            <a:xfrm rot="-8100000">
              <a:off x="2328110" y="1131916"/>
              <a:ext cx="1284742" cy="1324275"/>
            </a:xfrm>
            <a:custGeom>
              <a:rect b="b" l="l" r="r" t="t"/>
              <a:pathLst>
                <a:path extrusionOk="0" h="1324275" w="1284742">
                  <a:moveTo>
                    <a:pt x="1284742" y="1324276"/>
                  </a:moveTo>
                  <a:lnTo>
                    <a:pt x="0" y="1324276"/>
                  </a:lnTo>
                  <a:lnTo>
                    <a:pt x="0" y="0"/>
                  </a:lnTo>
                  <a:lnTo>
                    <a:pt x="1284742" y="0"/>
                  </a:lnTo>
                  <a:lnTo>
                    <a:pt x="1284742" y="1324276"/>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1"/>
            <p:cNvSpPr/>
            <p:nvPr/>
          </p:nvSpPr>
          <p:spPr>
            <a:xfrm rot="2700000">
              <a:off x="280056" y="2067043"/>
              <a:ext cx="1284742" cy="1324275"/>
            </a:xfrm>
            <a:custGeom>
              <a:rect b="b" l="l" r="r" t="t"/>
              <a:pathLst>
                <a:path extrusionOk="0" h="1324275" w="1284742">
                  <a:moveTo>
                    <a:pt x="0" y="0"/>
                  </a:moveTo>
                  <a:lnTo>
                    <a:pt x="1284742" y="0"/>
                  </a:lnTo>
                  <a:lnTo>
                    <a:pt x="1284742" y="1324276"/>
                  </a:lnTo>
                  <a:lnTo>
                    <a:pt x="0" y="1324276"/>
                  </a:lnTo>
                  <a:lnTo>
                    <a:pt x="0" y="0"/>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11"/>
            <p:cNvSpPr/>
            <p:nvPr/>
          </p:nvSpPr>
          <p:spPr>
            <a:xfrm rot="-8100000">
              <a:off x="2328110" y="2067043"/>
              <a:ext cx="1284742" cy="1324275"/>
            </a:xfrm>
            <a:custGeom>
              <a:rect b="b" l="l" r="r" t="t"/>
              <a:pathLst>
                <a:path extrusionOk="0" h="1324275" w="1284742">
                  <a:moveTo>
                    <a:pt x="1284742" y="1324276"/>
                  </a:moveTo>
                  <a:lnTo>
                    <a:pt x="0" y="1324276"/>
                  </a:lnTo>
                  <a:lnTo>
                    <a:pt x="0" y="0"/>
                  </a:lnTo>
                  <a:lnTo>
                    <a:pt x="1284742" y="0"/>
                  </a:lnTo>
                  <a:lnTo>
                    <a:pt x="1284742" y="1324276"/>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11"/>
            <p:cNvSpPr/>
            <p:nvPr/>
          </p:nvSpPr>
          <p:spPr>
            <a:xfrm rot="2700000">
              <a:off x="280056" y="2938670"/>
              <a:ext cx="1284742" cy="1324275"/>
            </a:xfrm>
            <a:custGeom>
              <a:rect b="b" l="l" r="r" t="t"/>
              <a:pathLst>
                <a:path extrusionOk="0" h="1324275" w="1284742">
                  <a:moveTo>
                    <a:pt x="0" y="0"/>
                  </a:moveTo>
                  <a:lnTo>
                    <a:pt x="1284742" y="0"/>
                  </a:lnTo>
                  <a:lnTo>
                    <a:pt x="1284742" y="1324276"/>
                  </a:lnTo>
                  <a:lnTo>
                    <a:pt x="0" y="1324276"/>
                  </a:lnTo>
                  <a:lnTo>
                    <a:pt x="0" y="0"/>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11"/>
            <p:cNvSpPr/>
            <p:nvPr/>
          </p:nvSpPr>
          <p:spPr>
            <a:xfrm rot="-8100000">
              <a:off x="2328110" y="2938670"/>
              <a:ext cx="1284742" cy="1324275"/>
            </a:xfrm>
            <a:custGeom>
              <a:rect b="b" l="l" r="r" t="t"/>
              <a:pathLst>
                <a:path extrusionOk="0" h="1324275" w="1284742">
                  <a:moveTo>
                    <a:pt x="1284742" y="1324276"/>
                  </a:moveTo>
                  <a:lnTo>
                    <a:pt x="0" y="1324276"/>
                  </a:lnTo>
                  <a:lnTo>
                    <a:pt x="0" y="0"/>
                  </a:lnTo>
                  <a:lnTo>
                    <a:pt x="1284742" y="0"/>
                  </a:lnTo>
                  <a:lnTo>
                    <a:pt x="1284742" y="1324276"/>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11"/>
            <p:cNvSpPr/>
            <p:nvPr/>
          </p:nvSpPr>
          <p:spPr>
            <a:xfrm rot="2700000">
              <a:off x="280056" y="3853277"/>
              <a:ext cx="1284742" cy="1324275"/>
            </a:xfrm>
            <a:custGeom>
              <a:rect b="b" l="l" r="r" t="t"/>
              <a:pathLst>
                <a:path extrusionOk="0" h="1324275" w="1284742">
                  <a:moveTo>
                    <a:pt x="0" y="0"/>
                  </a:moveTo>
                  <a:lnTo>
                    <a:pt x="1284742" y="0"/>
                  </a:lnTo>
                  <a:lnTo>
                    <a:pt x="1284742" y="1324275"/>
                  </a:lnTo>
                  <a:lnTo>
                    <a:pt x="0" y="1324275"/>
                  </a:lnTo>
                  <a:lnTo>
                    <a:pt x="0" y="0"/>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11"/>
            <p:cNvSpPr/>
            <p:nvPr/>
          </p:nvSpPr>
          <p:spPr>
            <a:xfrm rot="-8100000">
              <a:off x="2328110" y="3853277"/>
              <a:ext cx="1284742" cy="1324275"/>
            </a:xfrm>
            <a:custGeom>
              <a:rect b="b" l="l" r="r" t="t"/>
              <a:pathLst>
                <a:path extrusionOk="0" h="1324275" w="1284742">
                  <a:moveTo>
                    <a:pt x="1284742" y="1324275"/>
                  </a:moveTo>
                  <a:lnTo>
                    <a:pt x="0" y="1324275"/>
                  </a:lnTo>
                  <a:lnTo>
                    <a:pt x="0" y="0"/>
                  </a:lnTo>
                  <a:lnTo>
                    <a:pt x="1284742" y="0"/>
                  </a:lnTo>
                  <a:lnTo>
                    <a:pt x="1284742" y="1324275"/>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11"/>
            <p:cNvSpPr/>
            <p:nvPr/>
          </p:nvSpPr>
          <p:spPr>
            <a:xfrm rot="2700000">
              <a:off x="280056" y="4788404"/>
              <a:ext cx="1284742" cy="1324275"/>
            </a:xfrm>
            <a:custGeom>
              <a:rect b="b" l="l" r="r" t="t"/>
              <a:pathLst>
                <a:path extrusionOk="0" h="1324275" w="1284742">
                  <a:moveTo>
                    <a:pt x="0" y="0"/>
                  </a:moveTo>
                  <a:lnTo>
                    <a:pt x="1284742" y="0"/>
                  </a:lnTo>
                  <a:lnTo>
                    <a:pt x="1284742" y="1324275"/>
                  </a:lnTo>
                  <a:lnTo>
                    <a:pt x="0" y="1324275"/>
                  </a:lnTo>
                  <a:lnTo>
                    <a:pt x="0" y="0"/>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1"/>
            <p:cNvSpPr/>
            <p:nvPr/>
          </p:nvSpPr>
          <p:spPr>
            <a:xfrm rot="-8100000">
              <a:off x="2328110" y="4788404"/>
              <a:ext cx="1284742" cy="1324275"/>
            </a:xfrm>
            <a:custGeom>
              <a:rect b="b" l="l" r="r" t="t"/>
              <a:pathLst>
                <a:path extrusionOk="0" h="1324275" w="1284742">
                  <a:moveTo>
                    <a:pt x="1284742" y="1324275"/>
                  </a:moveTo>
                  <a:lnTo>
                    <a:pt x="0" y="1324275"/>
                  </a:lnTo>
                  <a:lnTo>
                    <a:pt x="0" y="0"/>
                  </a:lnTo>
                  <a:lnTo>
                    <a:pt x="1284742" y="0"/>
                  </a:lnTo>
                  <a:lnTo>
                    <a:pt x="1284742" y="1324275"/>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1"/>
            <p:cNvSpPr/>
            <p:nvPr/>
          </p:nvSpPr>
          <p:spPr>
            <a:xfrm rot="2700000">
              <a:off x="280056" y="5660031"/>
              <a:ext cx="1284742" cy="1324275"/>
            </a:xfrm>
            <a:custGeom>
              <a:rect b="b" l="l" r="r" t="t"/>
              <a:pathLst>
                <a:path extrusionOk="0" h="1324275" w="1284742">
                  <a:moveTo>
                    <a:pt x="0" y="0"/>
                  </a:moveTo>
                  <a:lnTo>
                    <a:pt x="1284742" y="0"/>
                  </a:lnTo>
                  <a:lnTo>
                    <a:pt x="1284742" y="1324275"/>
                  </a:lnTo>
                  <a:lnTo>
                    <a:pt x="0" y="1324275"/>
                  </a:lnTo>
                  <a:lnTo>
                    <a:pt x="0" y="0"/>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1"/>
            <p:cNvSpPr/>
            <p:nvPr/>
          </p:nvSpPr>
          <p:spPr>
            <a:xfrm rot="-8100000">
              <a:off x="2328110" y="5660031"/>
              <a:ext cx="1284742" cy="1324275"/>
            </a:xfrm>
            <a:custGeom>
              <a:rect b="b" l="l" r="r" t="t"/>
              <a:pathLst>
                <a:path extrusionOk="0" h="1324275" w="1284742">
                  <a:moveTo>
                    <a:pt x="1284742" y="1324275"/>
                  </a:moveTo>
                  <a:lnTo>
                    <a:pt x="0" y="1324275"/>
                  </a:lnTo>
                  <a:lnTo>
                    <a:pt x="0" y="0"/>
                  </a:lnTo>
                  <a:lnTo>
                    <a:pt x="1284742" y="0"/>
                  </a:lnTo>
                  <a:lnTo>
                    <a:pt x="1284742" y="1324275"/>
                  </a:lnTo>
                  <a:close/>
                </a:path>
              </a:pathLst>
            </a:custGeom>
            <a:blipFill rotWithShape="1">
              <a:blip r:embed="rId4">
                <a:alphaModFix/>
              </a:blip>
              <a:stretch>
                <a:fillRect b="0" l="0" r="-119120" t="-11258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06" name="Google Shape;306;p11"/>
            <p:cNvCxnSpPr/>
            <p:nvPr/>
          </p:nvCxnSpPr>
          <p:spPr>
            <a:xfrm>
              <a:off x="1946454" y="199954"/>
              <a:ext cx="0" cy="6620319"/>
            </a:xfrm>
            <a:prstGeom prst="straightConnector1">
              <a:avLst/>
            </a:prstGeom>
            <a:noFill/>
            <a:ln cap="rnd" cmpd="sng" w="101600">
              <a:solidFill>
                <a:srgbClr val="37474F">
                  <a:alpha val="90588"/>
                </a:srgbClr>
              </a:solidFill>
              <a:prstDash val="solid"/>
              <a:round/>
              <a:headEnd len="lg" w="lg" type="diamond"/>
              <a:tailEnd len="sm" w="sm" type="none"/>
            </a:ln>
          </p:spPr>
        </p:cxnSp>
        <p:sp>
          <p:nvSpPr>
            <p:cNvPr id="307" name="Google Shape;307;p11"/>
            <p:cNvSpPr/>
            <p:nvPr/>
          </p:nvSpPr>
          <p:spPr>
            <a:xfrm>
              <a:off x="1020212" y="6553709"/>
              <a:ext cx="1852484" cy="1381773"/>
            </a:xfrm>
            <a:custGeom>
              <a:rect b="b" l="l" r="r" t="t"/>
              <a:pathLst>
                <a:path extrusionOk="0" h="1381773" w="1852484">
                  <a:moveTo>
                    <a:pt x="0" y="0"/>
                  </a:moveTo>
                  <a:lnTo>
                    <a:pt x="1852484" y="0"/>
                  </a:lnTo>
                  <a:lnTo>
                    <a:pt x="1852484" y="1381773"/>
                  </a:lnTo>
                  <a:lnTo>
                    <a:pt x="0" y="1381773"/>
                  </a:lnTo>
                  <a:lnTo>
                    <a:pt x="0" y="0"/>
                  </a:lnTo>
                  <a:close/>
                </a:path>
              </a:pathLst>
            </a:custGeom>
            <a:blipFill rotWithShape="1">
              <a:blip r:embed="rId5">
                <a:alphaModFix amt="91000"/>
              </a:blip>
              <a:stretch>
                <a:fillRect b="0" l="0" r="0" t="-12868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8" name="Google Shape;308;p11"/>
          <p:cNvSpPr/>
          <p:nvPr/>
        </p:nvSpPr>
        <p:spPr>
          <a:xfrm>
            <a:off x="4124905" y="5465961"/>
            <a:ext cx="757236" cy="544121"/>
          </a:xfrm>
          <a:custGeom>
            <a:rect b="b" l="l" r="r" t="t"/>
            <a:pathLst>
              <a:path extrusionOk="0" h="667904" w="985836">
                <a:moveTo>
                  <a:pt x="0" y="0"/>
                </a:moveTo>
                <a:lnTo>
                  <a:pt x="985835" y="0"/>
                </a:lnTo>
                <a:lnTo>
                  <a:pt x="985835" y="667904"/>
                </a:lnTo>
                <a:lnTo>
                  <a:pt x="0" y="66790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9" name="Google Shape;309;p11"/>
          <p:cNvGrpSpPr/>
          <p:nvPr/>
        </p:nvGrpSpPr>
        <p:grpSpPr>
          <a:xfrm>
            <a:off x="9382326" y="4336426"/>
            <a:ext cx="2133218" cy="2803190"/>
            <a:chOff x="0" y="0"/>
            <a:chExt cx="2844291" cy="3737586"/>
          </a:xfrm>
        </p:grpSpPr>
        <p:sp>
          <p:nvSpPr>
            <p:cNvPr id="310" name="Google Shape;310;p11"/>
            <p:cNvSpPr/>
            <p:nvPr/>
          </p:nvSpPr>
          <p:spPr>
            <a:xfrm>
              <a:off x="1462024" y="0"/>
              <a:ext cx="1330236" cy="1750311"/>
            </a:xfrm>
            <a:custGeom>
              <a:rect b="b" l="l" r="r" t="t"/>
              <a:pathLst>
                <a:path extrusionOk="0" h="1750311" w="1330236">
                  <a:moveTo>
                    <a:pt x="0" y="0"/>
                  </a:moveTo>
                  <a:lnTo>
                    <a:pt x="1330236" y="0"/>
                  </a:lnTo>
                  <a:lnTo>
                    <a:pt x="1330236" y="1750311"/>
                  </a:lnTo>
                  <a:lnTo>
                    <a:pt x="0" y="175031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1"/>
            <p:cNvSpPr/>
            <p:nvPr/>
          </p:nvSpPr>
          <p:spPr>
            <a:xfrm>
              <a:off x="0" y="0"/>
              <a:ext cx="1238075" cy="3737586"/>
            </a:xfrm>
            <a:custGeom>
              <a:rect b="b" l="l" r="r" t="t"/>
              <a:pathLst>
                <a:path extrusionOk="0" h="3737586" w="1238075">
                  <a:moveTo>
                    <a:pt x="0" y="0"/>
                  </a:moveTo>
                  <a:lnTo>
                    <a:pt x="1238075" y="0"/>
                  </a:lnTo>
                  <a:lnTo>
                    <a:pt x="1238075" y="3737586"/>
                  </a:lnTo>
                  <a:lnTo>
                    <a:pt x="0" y="373758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1"/>
            <p:cNvSpPr/>
            <p:nvPr/>
          </p:nvSpPr>
          <p:spPr>
            <a:xfrm>
              <a:off x="1409992" y="1868793"/>
              <a:ext cx="1434299" cy="1868793"/>
            </a:xfrm>
            <a:custGeom>
              <a:rect b="b" l="l" r="r" t="t"/>
              <a:pathLst>
                <a:path extrusionOk="0" h="1868793" w="1434299">
                  <a:moveTo>
                    <a:pt x="0" y="0"/>
                  </a:moveTo>
                  <a:lnTo>
                    <a:pt x="1434299" y="0"/>
                  </a:lnTo>
                  <a:lnTo>
                    <a:pt x="1434299" y="1868793"/>
                  </a:lnTo>
                  <a:lnTo>
                    <a:pt x="0" y="1868793"/>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3" name="Google Shape;313;p11"/>
          <p:cNvSpPr/>
          <p:nvPr/>
        </p:nvSpPr>
        <p:spPr>
          <a:xfrm>
            <a:off x="14577580" y="3067116"/>
            <a:ext cx="971210" cy="1164870"/>
          </a:xfrm>
          <a:custGeom>
            <a:rect b="b" l="l" r="r" t="t"/>
            <a:pathLst>
              <a:path extrusionOk="0" h="1553160" w="1294947">
                <a:moveTo>
                  <a:pt x="0" y="0"/>
                </a:moveTo>
                <a:lnTo>
                  <a:pt x="1294948" y="0"/>
                </a:lnTo>
                <a:lnTo>
                  <a:pt x="1294948" y="1553160"/>
                </a:lnTo>
                <a:lnTo>
                  <a:pt x="0" y="1553160"/>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1"/>
          <p:cNvSpPr txBox="1"/>
          <p:nvPr/>
        </p:nvSpPr>
        <p:spPr>
          <a:xfrm>
            <a:off x="13213522" y="4336426"/>
            <a:ext cx="3699326" cy="3164074"/>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2250">
                <a:solidFill>
                  <a:srgbClr val="2B2C30"/>
                </a:solidFill>
                <a:latin typeface="Public Sans"/>
                <a:ea typeface="Public Sans"/>
                <a:cs typeface="Public Sans"/>
                <a:sym typeface="Public Sans"/>
              </a:rPr>
              <a:t>/ Ch1 / 1.pcap ........ n.pcap</a:t>
            </a:r>
            <a:endParaRPr b="1" sz="2250">
              <a:solidFill>
                <a:srgbClr val="2B2C30"/>
              </a:solidFill>
              <a:latin typeface="Public Sans"/>
              <a:ea typeface="Public Sans"/>
              <a:cs typeface="Public Sans"/>
              <a:sym typeface="Public Sans"/>
            </a:endParaRPr>
          </a:p>
          <a:p>
            <a:pPr indent="0" lvl="0" marL="0" marR="0" rtl="0" algn="ctr">
              <a:lnSpc>
                <a:spcPct val="150000"/>
              </a:lnSpc>
              <a:spcBef>
                <a:spcPts val="0"/>
              </a:spcBef>
              <a:spcAft>
                <a:spcPts val="0"/>
              </a:spcAft>
              <a:buNone/>
            </a:pPr>
            <a:r>
              <a:rPr b="1" lang="en-US" sz="2250">
                <a:solidFill>
                  <a:srgbClr val="2B2C30"/>
                </a:solidFill>
                <a:latin typeface="Public Sans"/>
                <a:ea typeface="Public Sans"/>
                <a:cs typeface="Public Sans"/>
                <a:sym typeface="Public Sans"/>
              </a:rPr>
              <a:t>/ Ch2 / 1.pcap ........ n.pcap </a:t>
            </a:r>
            <a:endParaRPr/>
          </a:p>
          <a:p>
            <a:pPr indent="0" lvl="0" marL="0" marR="0" rtl="0" algn="ctr">
              <a:lnSpc>
                <a:spcPct val="150000"/>
              </a:lnSpc>
              <a:spcBef>
                <a:spcPts val="0"/>
              </a:spcBef>
              <a:spcAft>
                <a:spcPts val="0"/>
              </a:spcAft>
              <a:buNone/>
            </a:pPr>
            <a:r>
              <a:rPr b="1" lang="en-US" sz="2250">
                <a:solidFill>
                  <a:srgbClr val="2B2C30"/>
                </a:solidFill>
                <a:latin typeface="Public Sans"/>
                <a:ea typeface="Public Sans"/>
                <a:cs typeface="Public Sans"/>
                <a:sym typeface="Public Sans"/>
              </a:rPr>
              <a:t>/ Ch3 / 1.pcap ........ n.pcap</a:t>
            </a:r>
            <a:endParaRPr b="1" sz="2250">
              <a:solidFill>
                <a:srgbClr val="2B2C30"/>
              </a:solidFill>
              <a:latin typeface="Public Sans"/>
              <a:ea typeface="Public Sans"/>
              <a:cs typeface="Public Sans"/>
              <a:sym typeface="Public Sans"/>
            </a:endParaRPr>
          </a:p>
          <a:p>
            <a:pPr indent="0" lvl="0" marL="0" marR="0" rtl="0" algn="ctr">
              <a:lnSpc>
                <a:spcPct val="150000"/>
              </a:lnSpc>
              <a:spcBef>
                <a:spcPts val="0"/>
              </a:spcBef>
              <a:spcAft>
                <a:spcPts val="0"/>
              </a:spcAft>
              <a:buNone/>
            </a:pPr>
            <a:r>
              <a:rPr b="1" lang="en-US" sz="2250">
                <a:solidFill>
                  <a:srgbClr val="2B2C30"/>
                </a:solidFill>
                <a:latin typeface="Public Sans"/>
                <a:ea typeface="Public Sans"/>
                <a:cs typeface="Public Sans"/>
                <a:sym typeface="Public Sans"/>
              </a:rPr>
              <a:t>/ Ch4 / 1.pcap ........ n.pcap</a:t>
            </a:r>
            <a:endParaRPr b="1" sz="2250">
              <a:solidFill>
                <a:srgbClr val="2B2C30"/>
              </a:solidFill>
              <a:latin typeface="Public Sans"/>
              <a:ea typeface="Public Sans"/>
              <a:cs typeface="Public Sans"/>
              <a:sym typeface="Public Sans"/>
            </a:endParaRPr>
          </a:p>
          <a:p>
            <a:pPr indent="0" lvl="0" marL="0" marR="0" rtl="0" algn="ctr">
              <a:lnSpc>
                <a:spcPct val="70977"/>
              </a:lnSpc>
              <a:spcBef>
                <a:spcPts val="0"/>
              </a:spcBef>
              <a:spcAft>
                <a:spcPts val="0"/>
              </a:spcAft>
              <a:buNone/>
            </a:pPr>
            <a:r>
              <a:rPr b="1" lang="en-US" sz="2250">
                <a:solidFill>
                  <a:srgbClr val="2B2C30"/>
                </a:solidFill>
                <a:latin typeface="Public Sans"/>
                <a:ea typeface="Public Sans"/>
                <a:cs typeface="Public Sans"/>
                <a:sym typeface="Public Sans"/>
              </a:rPr>
              <a:t>.</a:t>
            </a:r>
            <a:endParaRPr/>
          </a:p>
          <a:p>
            <a:pPr indent="0" lvl="0" marL="0" marR="0" rtl="0" algn="ctr">
              <a:lnSpc>
                <a:spcPct val="50000"/>
              </a:lnSpc>
              <a:spcBef>
                <a:spcPts val="0"/>
              </a:spcBef>
              <a:spcAft>
                <a:spcPts val="0"/>
              </a:spcAft>
              <a:buNone/>
            </a:pPr>
            <a:r>
              <a:rPr b="1" lang="en-US" sz="2250">
                <a:solidFill>
                  <a:srgbClr val="2B2C30"/>
                </a:solidFill>
                <a:latin typeface="Public Sans"/>
                <a:ea typeface="Public Sans"/>
                <a:cs typeface="Public Sans"/>
                <a:sym typeface="Public Sans"/>
              </a:rPr>
              <a:t>.</a:t>
            </a:r>
            <a:endParaRPr/>
          </a:p>
          <a:p>
            <a:pPr indent="0" lvl="0" marL="0" marR="0" rtl="0" algn="ctr">
              <a:lnSpc>
                <a:spcPct val="50000"/>
              </a:lnSpc>
              <a:spcBef>
                <a:spcPts val="0"/>
              </a:spcBef>
              <a:spcAft>
                <a:spcPts val="0"/>
              </a:spcAft>
              <a:buNone/>
            </a:pPr>
            <a:r>
              <a:rPr b="1" lang="en-US" sz="2250">
                <a:solidFill>
                  <a:srgbClr val="2B2C30"/>
                </a:solidFill>
                <a:latin typeface="Public Sans"/>
                <a:ea typeface="Public Sans"/>
                <a:cs typeface="Public Sans"/>
                <a:sym typeface="Public Sans"/>
              </a:rPr>
              <a:t>.</a:t>
            </a:r>
            <a:endParaRPr/>
          </a:p>
          <a:p>
            <a:pPr indent="0" lvl="0" marL="0" marR="0" rtl="0" algn="ctr">
              <a:lnSpc>
                <a:spcPct val="50000"/>
              </a:lnSpc>
              <a:spcBef>
                <a:spcPts val="0"/>
              </a:spcBef>
              <a:spcAft>
                <a:spcPts val="0"/>
              </a:spcAft>
              <a:buNone/>
            </a:pPr>
            <a:r>
              <a:rPr b="1" lang="en-US" sz="2250">
                <a:solidFill>
                  <a:srgbClr val="2B2C30"/>
                </a:solidFill>
                <a:latin typeface="Public Sans"/>
                <a:ea typeface="Public Sans"/>
                <a:cs typeface="Public Sans"/>
                <a:sym typeface="Public Sans"/>
              </a:rPr>
              <a:t>.</a:t>
            </a:r>
            <a:endParaRPr/>
          </a:p>
          <a:p>
            <a:pPr indent="0" lvl="0" marL="0" marR="0" rtl="0" algn="ctr">
              <a:lnSpc>
                <a:spcPct val="50000"/>
              </a:lnSpc>
              <a:spcBef>
                <a:spcPts val="0"/>
              </a:spcBef>
              <a:spcAft>
                <a:spcPts val="0"/>
              </a:spcAft>
              <a:buNone/>
            </a:pPr>
            <a:r>
              <a:rPr b="1" lang="en-US" sz="2250">
                <a:solidFill>
                  <a:srgbClr val="2B2C30"/>
                </a:solidFill>
                <a:latin typeface="Public Sans"/>
                <a:ea typeface="Public Sans"/>
                <a:cs typeface="Public Sans"/>
                <a:sym typeface="Public Sans"/>
              </a:rPr>
              <a:t>.</a:t>
            </a:r>
            <a:endParaRPr/>
          </a:p>
          <a:p>
            <a:pPr indent="0" lvl="0" marL="0" marR="0" rtl="0" algn="ctr">
              <a:lnSpc>
                <a:spcPct val="50000"/>
              </a:lnSpc>
              <a:spcBef>
                <a:spcPts val="0"/>
              </a:spcBef>
              <a:spcAft>
                <a:spcPts val="0"/>
              </a:spcAft>
              <a:buNone/>
            </a:pPr>
            <a:r>
              <a:rPr b="1" lang="en-US" sz="2250">
                <a:solidFill>
                  <a:srgbClr val="2B2C30"/>
                </a:solidFill>
                <a:latin typeface="Public Sans"/>
                <a:ea typeface="Public Sans"/>
                <a:cs typeface="Public Sans"/>
                <a:sym typeface="Public Sans"/>
              </a:rPr>
              <a:t>.</a:t>
            </a:r>
            <a:endParaRPr/>
          </a:p>
          <a:p>
            <a:pPr indent="0" lvl="0" marL="0" marR="0" rtl="0" algn="ctr">
              <a:lnSpc>
                <a:spcPct val="50000"/>
              </a:lnSpc>
              <a:spcBef>
                <a:spcPts val="0"/>
              </a:spcBef>
              <a:spcAft>
                <a:spcPts val="0"/>
              </a:spcAft>
              <a:buNone/>
            </a:pPr>
            <a:r>
              <a:rPr b="1" lang="en-US" sz="2250">
                <a:solidFill>
                  <a:srgbClr val="2B2C30"/>
                </a:solidFill>
                <a:latin typeface="Public Sans"/>
                <a:ea typeface="Public Sans"/>
                <a:cs typeface="Public Sans"/>
                <a:sym typeface="Public Sans"/>
              </a:rPr>
              <a:t>.</a:t>
            </a:r>
            <a:endParaRPr/>
          </a:p>
          <a:p>
            <a:pPr indent="0" lvl="0" marL="0" marR="0" rtl="0" algn="ctr">
              <a:lnSpc>
                <a:spcPct val="150000"/>
              </a:lnSpc>
              <a:spcBef>
                <a:spcPts val="0"/>
              </a:spcBef>
              <a:spcAft>
                <a:spcPts val="0"/>
              </a:spcAft>
              <a:buNone/>
            </a:pPr>
            <a:r>
              <a:rPr b="1" lang="en-US" sz="2250">
                <a:solidFill>
                  <a:srgbClr val="2B2C30"/>
                </a:solidFill>
                <a:latin typeface="Public Sans"/>
                <a:ea typeface="Public Sans"/>
                <a:cs typeface="Public Sans"/>
                <a:sym typeface="Public Sans"/>
              </a:rPr>
              <a:t>/ Ch14 / 1.pcap  ........ n.pcap</a:t>
            </a:r>
            <a:endParaRPr b="1" sz="2250">
              <a:solidFill>
                <a:srgbClr val="2B2C30"/>
              </a:solidFill>
              <a:latin typeface="Public Sans"/>
              <a:ea typeface="Public Sans"/>
              <a:cs typeface="Public Sans"/>
              <a:sym typeface="Public Sans"/>
            </a:endParaRPr>
          </a:p>
        </p:txBody>
      </p:sp>
      <p:sp>
        <p:nvSpPr>
          <p:cNvPr id="315" name="Google Shape;315;p11"/>
          <p:cNvSpPr txBox="1"/>
          <p:nvPr/>
        </p:nvSpPr>
        <p:spPr>
          <a:xfrm>
            <a:off x="4257185" y="6011012"/>
            <a:ext cx="2071269" cy="92333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000">
                <a:solidFill>
                  <a:srgbClr val="2B2C30"/>
                </a:solidFill>
                <a:latin typeface="Public Sans"/>
                <a:ea typeface="Public Sans"/>
                <a:cs typeface="Public Sans"/>
                <a:sym typeface="Public Sans"/>
              </a:rPr>
              <a:t>Probes</a:t>
            </a:r>
            <a:endParaRPr/>
          </a:p>
          <a:p>
            <a:pPr indent="0" lvl="0" marL="0" marR="0" rtl="0" algn="ctr">
              <a:spcBef>
                <a:spcPts val="0"/>
              </a:spcBef>
              <a:spcAft>
                <a:spcPts val="0"/>
              </a:spcAft>
              <a:buNone/>
            </a:pPr>
            <a:r>
              <a:rPr lang="en-US" sz="2000">
                <a:solidFill>
                  <a:srgbClr val="2B2C30"/>
                </a:solidFill>
                <a:latin typeface="Public Sans"/>
                <a:ea typeface="Public Sans"/>
                <a:cs typeface="Public Sans"/>
                <a:sym typeface="Public Sans"/>
              </a:rPr>
              <a:t>Beacons</a:t>
            </a:r>
            <a:endParaRPr/>
          </a:p>
          <a:p>
            <a:pPr indent="0" lvl="0" marL="0" marR="0" rtl="0" algn="ctr">
              <a:spcBef>
                <a:spcPts val="0"/>
              </a:spcBef>
              <a:spcAft>
                <a:spcPts val="0"/>
              </a:spcAft>
              <a:buNone/>
            </a:pPr>
            <a:r>
              <a:rPr lang="en-US" sz="2000">
                <a:solidFill>
                  <a:srgbClr val="2B2C30"/>
                </a:solidFill>
                <a:latin typeface="Public Sans"/>
                <a:ea typeface="Public Sans"/>
                <a:cs typeface="Public Sans"/>
                <a:sym typeface="Public Sans"/>
              </a:rPr>
              <a:t>Authentications</a:t>
            </a:r>
            <a:endParaRPr/>
          </a:p>
        </p:txBody>
      </p:sp>
      <p:sp>
        <p:nvSpPr>
          <p:cNvPr id="316" name="Google Shape;316;p11"/>
          <p:cNvSpPr/>
          <p:nvPr/>
        </p:nvSpPr>
        <p:spPr>
          <a:xfrm>
            <a:off x="1521252" y="2297805"/>
            <a:ext cx="944963" cy="1005830"/>
          </a:xfrm>
          <a:custGeom>
            <a:rect b="b" l="l" r="r" t="t"/>
            <a:pathLst>
              <a:path extrusionOk="0" h="1453142" w="1453142">
                <a:moveTo>
                  <a:pt x="0" y="0"/>
                </a:moveTo>
                <a:lnTo>
                  <a:pt x="1453142" y="0"/>
                </a:lnTo>
                <a:lnTo>
                  <a:pt x="1453142" y="1453142"/>
                </a:lnTo>
                <a:lnTo>
                  <a:pt x="0" y="1453142"/>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6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6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86"/>
                                        </p:tgtEl>
                                      </p:cBhvr>
                                    </p:animEffect>
                                    <p:set>
                                      <p:cBhvr>
                                        <p:cTn dur="1" fill="hold">
                                          <p:stCondLst>
                                            <p:cond delay="300"/>
                                          </p:stCondLst>
                                        </p:cTn>
                                        <p:tgtEl>
                                          <p:spTgt spid="2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87"/>
                                        </p:tgtEl>
                                      </p:cBhvr>
                                    </p:animEffect>
                                    <p:set>
                                      <p:cBhvr>
                                        <p:cTn dur="1" fill="hold">
                                          <p:stCondLst>
                                            <p:cond delay="300"/>
                                          </p:stCondLst>
                                        </p:cTn>
                                        <p:tgtEl>
                                          <p:spTgt spid="2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6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6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600"/>
                                        <p:tgtEl>
                                          <p:spTgt spid="308"/>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par>
                          <p:cTn fill="hold">
                            <p:stCondLst>
                              <p:cond delay="1100"/>
                            </p:stCondLst>
                            <p:childTnLst>
                              <p:par>
                                <p:cTn fill="hold" nodeType="afterEffect" presetClass="exit" presetID="10" presetSubtype="0">
                                  <p:stCondLst>
                                    <p:cond delay="0"/>
                                  </p:stCondLst>
                                  <p:childTnLst>
                                    <p:animEffect filter="fade" transition="out">
                                      <p:cBhvr>
                                        <p:cTn dur="100"/>
                                        <p:tgtEl>
                                          <p:spTgt spid="308"/>
                                        </p:tgtEl>
                                      </p:cBhvr>
                                    </p:animEffect>
                                    <p:set>
                                      <p:cBhvr>
                                        <p:cTn dur="1" fill="hold">
                                          <p:stCondLst>
                                            <p:cond delay="100"/>
                                          </p:stCondLst>
                                        </p:cTn>
                                        <p:tgtEl>
                                          <p:spTgt spid="308"/>
                                        </p:tgtEl>
                                        <p:attrNameLst>
                                          <p:attrName>style.visibility</p:attrName>
                                        </p:attrNameLst>
                                      </p:cBhvr>
                                      <p:to>
                                        <p:strVal val="hidden"/>
                                      </p:to>
                                    </p:set>
                                  </p:childTnLst>
                                </p:cTn>
                              </p:par>
                            </p:childTnLst>
                          </p:cTn>
                        </p:par>
                        <p:par>
                          <p:cTn fill="hold">
                            <p:stCondLst>
                              <p:cond delay="1200"/>
                            </p:stCondLst>
                            <p:childTnLst>
                              <p:par>
                                <p:cTn fill="hold" nodeType="afterEffect" presetClass="exit" presetID="10" presetSubtype="0">
                                  <p:stCondLst>
                                    <p:cond delay="0"/>
                                  </p:stCondLst>
                                  <p:childTnLst>
                                    <p:animEffect filter="fade" transition="out">
                                      <p:cBhvr>
                                        <p:cTn dur="100"/>
                                        <p:tgtEl>
                                          <p:spTgt spid="315"/>
                                        </p:tgtEl>
                                      </p:cBhvr>
                                    </p:animEffect>
                                    <p:set>
                                      <p:cBhvr>
                                        <p:cTn dur="1" fill="hold">
                                          <p:stCondLst>
                                            <p:cond delay="100"/>
                                          </p:stCondLst>
                                        </p:cTn>
                                        <p:tgtEl>
                                          <p:spTgt spid="3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6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3"/>
          <p:cNvSpPr/>
          <p:nvPr/>
        </p:nvSpPr>
        <p:spPr>
          <a:xfrm>
            <a:off x="0"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22" name="Google Shape;322;p13"/>
          <p:cNvCxnSpPr/>
          <p:nvPr/>
        </p:nvCxnSpPr>
        <p:spPr>
          <a:xfrm flipH="1" rot="10800000">
            <a:off x="1204507" y="6136987"/>
            <a:ext cx="16054782" cy="38092"/>
          </a:xfrm>
          <a:prstGeom prst="straightConnector1">
            <a:avLst/>
          </a:prstGeom>
          <a:noFill/>
          <a:ln cap="flat" cmpd="sng" w="28575">
            <a:solidFill>
              <a:srgbClr val="2B2C30"/>
            </a:solidFill>
            <a:prstDash val="solid"/>
            <a:round/>
            <a:headEnd len="sm" w="sm" type="none"/>
            <a:tailEnd len="sm" w="sm" type="none"/>
          </a:ln>
        </p:spPr>
      </p:cxnSp>
      <p:sp>
        <p:nvSpPr>
          <p:cNvPr id="323" name="Google Shape;323;p13"/>
          <p:cNvSpPr txBox="1"/>
          <p:nvPr/>
        </p:nvSpPr>
        <p:spPr>
          <a:xfrm>
            <a:off x="1028700" y="3973809"/>
            <a:ext cx="16230595" cy="2065977"/>
          </a:xfrm>
          <a:prstGeom prst="rect">
            <a:avLst/>
          </a:prstGeom>
          <a:noFill/>
          <a:ln>
            <a:noFill/>
          </a:ln>
        </p:spPr>
        <p:txBody>
          <a:bodyPr anchorCtr="0" anchor="t" bIns="0" lIns="0" spcFirstLastPara="1" rIns="0" wrap="square" tIns="0">
            <a:spAutoFit/>
          </a:bodyPr>
          <a:lstStyle/>
          <a:p>
            <a:pPr indent="0" lvl="0" marL="0" marR="0" rtl="0" algn="l">
              <a:lnSpc>
                <a:spcPct val="90999"/>
              </a:lnSpc>
              <a:spcBef>
                <a:spcPts val="0"/>
              </a:spcBef>
              <a:spcAft>
                <a:spcPts val="0"/>
              </a:spcAft>
              <a:buNone/>
            </a:pPr>
            <a:r>
              <a:rPr lang="en-US" sz="16577">
                <a:solidFill>
                  <a:srgbClr val="2B2C30"/>
                </a:solidFill>
                <a:latin typeface="Playfair Display"/>
                <a:ea typeface="Playfair Display"/>
                <a:cs typeface="Playfair Display"/>
                <a:sym typeface="Playfair Display"/>
              </a:rPr>
              <a:t>Thank you!</a:t>
            </a: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p:nvPr/>
        </p:nvSpPr>
        <p:spPr>
          <a:xfrm>
            <a:off x="0"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06" name="Google Shape;106;p2"/>
          <p:cNvCxnSpPr/>
          <p:nvPr/>
        </p:nvCxnSpPr>
        <p:spPr>
          <a:xfrm flipH="1" rot="10800000">
            <a:off x="1028695" y="1760761"/>
            <a:ext cx="16230594" cy="38509"/>
          </a:xfrm>
          <a:prstGeom prst="straightConnector1">
            <a:avLst/>
          </a:prstGeom>
          <a:noFill/>
          <a:ln cap="flat" cmpd="sng" w="28575">
            <a:solidFill>
              <a:srgbClr val="2B2C30"/>
            </a:solidFill>
            <a:prstDash val="solid"/>
            <a:round/>
            <a:headEnd len="sm" w="sm" type="none"/>
            <a:tailEnd len="sm" w="sm" type="none"/>
          </a:ln>
        </p:spPr>
      </p:cxnSp>
      <p:grpSp>
        <p:nvGrpSpPr>
          <p:cNvPr id="107" name="Google Shape;107;p2"/>
          <p:cNvGrpSpPr/>
          <p:nvPr/>
        </p:nvGrpSpPr>
        <p:grpSpPr>
          <a:xfrm>
            <a:off x="2214153" y="3610157"/>
            <a:ext cx="2394646" cy="2544763"/>
            <a:chOff x="2514839" y="3610158"/>
            <a:chExt cx="2062598" cy="2057442"/>
          </a:xfrm>
        </p:grpSpPr>
        <p:sp>
          <p:nvSpPr>
            <p:cNvPr id="108" name="Google Shape;108;p2"/>
            <p:cNvSpPr/>
            <p:nvPr/>
          </p:nvSpPr>
          <p:spPr>
            <a:xfrm>
              <a:off x="2514839" y="3610158"/>
              <a:ext cx="2062598" cy="2057442"/>
            </a:xfrm>
            <a:custGeom>
              <a:rect b="b" l="l" r="r" t="t"/>
              <a:pathLst>
                <a:path extrusionOk="0" h="2057442" w="2062598">
                  <a:moveTo>
                    <a:pt x="0" y="0"/>
                  </a:moveTo>
                  <a:lnTo>
                    <a:pt x="2062598" y="0"/>
                  </a:lnTo>
                  <a:lnTo>
                    <a:pt x="2062598" y="2057441"/>
                  </a:lnTo>
                  <a:lnTo>
                    <a:pt x="0" y="205744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2"/>
            <p:cNvSpPr/>
            <p:nvPr/>
          </p:nvSpPr>
          <p:spPr>
            <a:xfrm>
              <a:off x="2682602" y="4017694"/>
              <a:ext cx="1727072" cy="1242368"/>
            </a:xfrm>
            <a:custGeom>
              <a:rect b="b" l="l" r="r" t="t"/>
              <a:pathLst>
                <a:path extrusionOk="0" h="1242368" w="1727072">
                  <a:moveTo>
                    <a:pt x="0" y="0"/>
                  </a:moveTo>
                  <a:lnTo>
                    <a:pt x="1727072" y="0"/>
                  </a:lnTo>
                  <a:lnTo>
                    <a:pt x="1727072" y="1242369"/>
                  </a:lnTo>
                  <a:lnTo>
                    <a:pt x="0" y="1242369"/>
                  </a:lnTo>
                  <a:lnTo>
                    <a:pt x="0" y="0"/>
                  </a:lnTo>
                  <a:close/>
                </a:path>
              </a:pathLst>
            </a:custGeom>
            <a:blipFill rotWithShape="1">
              <a:blip r:embed="rId4">
                <a:alphaModFix/>
              </a:blip>
              <a:stretch>
                <a:fillRect b="-27187" l="-47901" r="-49321" t="-2718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0" name="Google Shape;110;p2"/>
          <p:cNvGrpSpPr/>
          <p:nvPr/>
        </p:nvGrpSpPr>
        <p:grpSpPr>
          <a:xfrm>
            <a:off x="7494509" y="3180669"/>
            <a:ext cx="2887289" cy="3075979"/>
            <a:chOff x="7863506" y="3180669"/>
            <a:chExt cx="2486930" cy="2486931"/>
          </a:xfrm>
        </p:grpSpPr>
        <p:sp>
          <p:nvSpPr>
            <p:cNvPr id="111" name="Google Shape;111;p2"/>
            <p:cNvSpPr/>
            <p:nvPr/>
          </p:nvSpPr>
          <p:spPr>
            <a:xfrm>
              <a:off x="8112701" y="3610158"/>
              <a:ext cx="2062598" cy="2057442"/>
            </a:xfrm>
            <a:custGeom>
              <a:rect b="b" l="l" r="r" t="t"/>
              <a:pathLst>
                <a:path extrusionOk="0" h="2057442" w="2062598">
                  <a:moveTo>
                    <a:pt x="0" y="0"/>
                  </a:moveTo>
                  <a:lnTo>
                    <a:pt x="2062598" y="0"/>
                  </a:lnTo>
                  <a:lnTo>
                    <a:pt x="2062598" y="2057441"/>
                  </a:lnTo>
                  <a:lnTo>
                    <a:pt x="0" y="205744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2"/>
            <p:cNvSpPr/>
            <p:nvPr/>
          </p:nvSpPr>
          <p:spPr>
            <a:xfrm>
              <a:off x="7863506" y="3180669"/>
              <a:ext cx="2486930" cy="2486930"/>
            </a:xfrm>
            <a:custGeom>
              <a:rect b="b" l="l" r="r" t="t"/>
              <a:pathLst>
                <a:path extrusionOk="0" h="2486930" w="2486930">
                  <a:moveTo>
                    <a:pt x="0" y="0"/>
                  </a:moveTo>
                  <a:lnTo>
                    <a:pt x="2486930" y="0"/>
                  </a:lnTo>
                  <a:lnTo>
                    <a:pt x="2486930" y="2486930"/>
                  </a:lnTo>
                  <a:lnTo>
                    <a:pt x="0" y="24869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3" name="Google Shape;113;p2"/>
          <p:cNvGrpSpPr/>
          <p:nvPr/>
        </p:nvGrpSpPr>
        <p:grpSpPr>
          <a:xfrm>
            <a:off x="13446906" y="3610157"/>
            <a:ext cx="2394646" cy="2544763"/>
            <a:chOff x="13747592" y="3610158"/>
            <a:chExt cx="2062598" cy="2057442"/>
          </a:xfrm>
        </p:grpSpPr>
        <p:sp>
          <p:nvSpPr>
            <p:cNvPr id="114" name="Google Shape;114;p2"/>
            <p:cNvSpPr/>
            <p:nvPr/>
          </p:nvSpPr>
          <p:spPr>
            <a:xfrm>
              <a:off x="13747592" y="3610158"/>
              <a:ext cx="2062598" cy="2057442"/>
            </a:xfrm>
            <a:custGeom>
              <a:rect b="b" l="l" r="r" t="t"/>
              <a:pathLst>
                <a:path extrusionOk="0" h="2057442" w="2062598">
                  <a:moveTo>
                    <a:pt x="0" y="0"/>
                  </a:moveTo>
                  <a:lnTo>
                    <a:pt x="2062598" y="0"/>
                  </a:lnTo>
                  <a:lnTo>
                    <a:pt x="2062598" y="2057441"/>
                  </a:lnTo>
                  <a:lnTo>
                    <a:pt x="0" y="205744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5" name="Google Shape;115;p2"/>
            <p:cNvGrpSpPr/>
            <p:nvPr/>
          </p:nvGrpSpPr>
          <p:grpSpPr>
            <a:xfrm>
              <a:off x="13825010" y="3971058"/>
              <a:ext cx="1907762" cy="1335642"/>
              <a:chOff x="0" y="0"/>
              <a:chExt cx="2543683" cy="1780856"/>
            </a:xfrm>
          </p:grpSpPr>
          <p:sp>
            <p:nvSpPr>
              <p:cNvPr id="116" name="Google Shape;116;p2"/>
              <p:cNvSpPr/>
              <p:nvPr/>
            </p:nvSpPr>
            <p:spPr>
              <a:xfrm>
                <a:off x="712469" y="0"/>
                <a:ext cx="1831214" cy="1780856"/>
              </a:xfrm>
              <a:custGeom>
                <a:rect b="b" l="l" r="r" t="t"/>
                <a:pathLst>
                  <a:path extrusionOk="0" h="1780856" w="1831214">
                    <a:moveTo>
                      <a:pt x="0" y="0"/>
                    </a:moveTo>
                    <a:lnTo>
                      <a:pt x="1831214" y="0"/>
                    </a:lnTo>
                    <a:lnTo>
                      <a:pt x="1831214" y="1780856"/>
                    </a:lnTo>
                    <a:lnTo>
                      <a:pt x="0" y="178085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2"/>
              <p:cNvSpPr/>
              <p:nvPr/>
            </p:nvSpPr>
            <p:spPr>
              <a:xfrm>
                <a:off x="0" y="0"/>
                <a:ext cx="1012465" cy="1109550"/>
              </a:xfrm>
              <a:custGeom>
                <a:rect b="b" l="l" r="r" t="t"/>
                <a:pathLst>
                  <a:path extrusionOk="0" h="1109550" w="1012465">
                    <a:moveTo>
                      <a:pt x="0" y="0"/>
                    </a:moveTo>
                    <a:lnTo>
                      <a:pt x="1012465" y="0"/>
                    </a:lnTo>
                    <a:lnTo>
                      <a:pt x="1012465" y="1109550"/>
                    </a:lnTo>
                    <a:lnTo>
                      <a:pt x="0" y="1109550"/>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18" name="Google Shape;118;p2"/>
          <p:cNvSpPr txBox="1"/>
          <p:nvPr/>
        </p:nvSpPr>
        <p:spPr>
          <a:xfrm>
            <a:off x="1006871" y="942975"/>
            <a:ext cx="16230600" cy="771376"/>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lang="en-US" sz="4500">
                <a:solidFill>
                  <a:srgbClr val="2B2C30"/>
                </a:solidFill>
                <a:latin typeface="Public Sans"/>
                <a:ea typeface="Public Sans"/>
                <a:cs typeface="Public Sans"/>
                <a:sym typeface="Public Sans"/>
              </a:rPr>
              <a:t>AGENDA</a:t>
            </a:r>
            <a:endParaRPr/>
          </a:p>
        </p:txBody>
      </p:sp>
      <p:grpSp>
        <p:nvGrpSpPr>
          <p:cNvPr id="119" name="Google Shape;119;p2"/>
          <p:cNvGrpSpPr/>
          <p:nvPr/>
        </p:nvGrpSpPr>
        <p:grpSpPr>
          <a:xfrm>
            <a:off x="1404934" y="6669666"/>
            <a:ext cx="4087142" cy="1486485"/>
            <a:chOff x="1785934" y="5904506"/>
            <a:chExt cx="3520408" cy="1201824"/>
          </a:xfrm>
        </p:grpSpPr>
        <p:sp>
          <p:nvSpPr>
            <p:cNvPr id="120" name="Google Shape;120;p2"/>
            <p:cNvSpPr txBox="1"/>
            <p:nvPr/>
          </p:nvSpPr>
          <p:spPr>
            <a:xfrm>
              <a:off x="1785934" y="5904506"/>
              <a:ext cx="3520408" cy="506292"/>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b="1" lang="en-US" sz="3023">
                  <a:solidFill>
                    <a:srgbClr val="000000"/>
                  </a:solidFill>
                  <a:latin typeface="Public Sans"/>
                  <a:ea typeface="Public Sans"/>
                  <a:cs typeface="Public Sans"/>
                  <a:sym typeface="Public Sans"/>
                </a:rPr>
                <a:t>WIFUSION</a:t>
              </a:r>
              <a:endParaRPr/>
            </a:p>
          </p:txBody>
        </p:sp>
        <p:sp>
          <p:nvSpPr>
            <p:cNvPr id="121" name="Google Shape;121;p2"/>
            <p:cNvSpPr txBox="1"/>
            <p:nvPr/>
          </p:nvSpPr>
          <p:spPr>
            <a:xfrm>
              <a:off x="1839346" y="6756645"/>
              <a:ext cx="3466996" cy="349685"/>
            </a:xfrm>
            <a:prstGeom prst="rect">
              <a:avLst/>
            </a:prstGeom>
            <a:noFill/>
            <a:ln>
              <a:noFill/>
            </a:ln>
          </p:spPr>
          <p:txBody>
            <a:bodyPr anchorCtr="0" anchor="t" bIns="0" lIns="0" spcFirstLastPara="1" rIns="0" wrap="square" tIns="0">
              <a:spAutoFit/>
            </a:bodyPr>
            <a:lstStyle/>
            <a:p>
              <a:pPr indent="0" lvl="0" marL="0" marR="0" rtl="0" algn="ctr">
                <a:lnSpc>
                  <a:spcPct val="109978"/>
                </a:lnSpc>
                <a:spcBef>
                  <a:spcPts val="0"/>
                </a:spcBef>
                <a:spcAft>
                  <a:spcPts val="0"/>
                </a:spcAft>
                <a:buNone/>
              </a:pPr>
              <a:r>
                <a:rPr lang="en-US" sz="2375">
                  <a:solidFill>
                    <a:srgbClr val="000000"/>
                  </a:solidFill>
                  <a:latin typeface="Public Sans"/>
                  <a:ea typeface="Public Sans"/>
                  <a:cs typeface="Public Sans"/>
                  <a:sym typeface="Public Sans"/>
                </a:rPr>
                <a:t>WiFi Hacking Watch</a:t>
              </a:r>
              <a:endParaRPr/>
            </a:p>
          </p:txBody>
        </p:sp>
      </p:grpSp>
      <p:grpSp>
        <p:nvGrpSpPr>
          <p:cNvPr id="122" name="Google Shape;122;p2"/>
          <p:cNvGrpSpPr/>
          <p:nvPr/>
        </p:nvGrpSpPr>
        <p:grpSpPr>
          <a:xfrm>
            <a:off x="6628463" y="6688716"/>
            <a:ext cx="4679599" cy="1462923"/>
            <a:chOff x="7091615" y="5923556"/>
            <a:chExt cx="4030713" cy="1182774"/>
          </a:xfrm>
        </p:grpSpPr>
        <p:sp>
          <p:nvSpPr>
            <p:cNvPr id="123" name="Google Shape;123;p2"/>
            <p:cNvSpPr txBox="1"/>
            <p:nvPr/>
          </p:nvSpPr>
          <p:spPr>
            <a:xfrm>
              <a:off x="7091615" y="5923556"/>
              <a:ext cx="4030713" cy="514990"/>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b="1" lang="en-US" sz="3023">
                  <a:solidFill>
                    <a:srgbClr val="000000"/>
                  </a:solidFill>
                  <a:latin typeface="Open Sans"/>
                  <a:ea typeface="Open Sans"/>
                  <a:cs typeface="Open Sans"/>
                  <a:sym typeface="Open Sans"/>
                </a:rPr>
                <a:t>SERIALADAPT-HUNT</a:t>
              </a:r>
              <a:endParaRPr/>
            </a:p>
          </p:txBody>
        </p:sp>
        <p:sp>
          <p:nvSpPr>
            <p:cNvPr id="124" name="Google Shape;124;p2"/>
            <p:cNvSpPr txBox="1"/>
            <p:nvPr/>
          </p:nvSpPr>
          <p:spPr>
            <a:xfrm>
              <a:off x="7400179" y="6766170"/>
              <a:ext cx="3466996" cy="340160"/>
            </a:xfrm>
            <a:prstGeom prst="rect">
              <a:avLst/>
            </a:prstGeom>
            <a:noFill/>
            <a:ln>
              <a:noFill/>
            </a:ln>
          </p:spPr>
          <p:txBody>
            <a:bodyPr anchorCtr="0" anchor="t" bIns="0" lIns="0" spcFirstLastPara="1" rIns="0" wrap="square" tIns="0">
              <a:spAutoFit/>
            </a:bodyPr>
            <a:lstStyle/>
            <a:p>
              <a:pPr indent="0" lvl="0" marL="0" marR="0" rtl="0" algn="ctr">
                <a:lnSpc>
                  <a:spcPct val="109978"/>
                </a:lnSpc>
                <a:spcBef>
                  <a:spcPts val="0"/>
                </a:spcBef>
                <a:spcAft>
                  <a:spcPts val="0"/>
                </a:spcAft>
                <a:buNone/>
              </a:pPr>
              <a:r>
                <a:rPr lang="en-US" sz="2375">
                  <a:solidFill>
                    <a:srgbClr val="000000"/>
                  </a:solidFill>
                  <a:latin typeface="Open Sans"/>
                  <a:ea typeface="Open Sans"/>
                  <a:cs typeface="Open Sans"/>
                  <a:sym typeface="Open Sans"/>
                </a:rPr>
                <a:t>WiFi Adapter</a:t>
              </a:r>
              <a:endParaRPr/>
            </a:p>
          </p:txBody>
        </p:sp>
      </p:grpSp>
      <p:grpSp>
        <p:nvGrpSpPr>
          <p:cNvPr id="125" name="Google Shape;125;p2"/>
          <p:cNvGrpSpPr/>
          <p:nvPr/>
        </p:nvGrpSpPr>
        <p:grpSpPr>
          <a:xfrm>
            <a:off x="12600658" y="6688716"/>
            <a:ext cx="4087142" cy="1462923"/>
            <a:chOff x="12981658" y="5923556"/>
            <a:chExt cx="3520408" cy="1182774"/>
          </a:xfrm>
        </p:grpSpPr>
        <p:sp>
          <p:nvSpPr>
            <p:cNvPr id="126" name="Google Shape;126;p2"/>
            <p:cNvSpPr txBox="1"/>
            <p:nvPr/>
          </p:nvSpPr>
          <p:spPr>
            <a:xfrm>
              <a:off x="12981658" y="5923556"/>
              <a:ext cx="3520408" cy="514990"/>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b="1" lang="en-US" sz="3023">
                  <a:solidFill>
                    <a:srgbClr val="000000"/>
                  </a:solidFill>
                  <a:latin typeface="Open Sans"/>
                  <a:ea typeface="Open Sans"/>
                  <a:cs typeface="Open Sans"/>
                  <a:sym typeface="Open Sans"/>
                </a:rPr>
                <a:t>WIFI RHAPSODY</a:t>
              </a:r>
              <a:endParaRPr/>
            </a:p>
          </p:txBody>
        </p:sp>
        <p:sp>
          <p:nvSpPr>
            <p:cNvPr id="127" name="Google Shape;127;p2"/>
            <p:cNvSpPr txBox="1"/>
            <p:nvPr/>
          </p:nvSpPr>
          <p:spPr>
            <a:xfrm>
              <a:off x="13035070" y="6766170"/>
              <a:ext cx="3466996" cy="340160"/>
            </a:xfrm>
            <a:prstGeom prst="rect">
              <a:avLst/>
            </a:prstGeom>
            <a:noFill/>
            <a:ln>
              <a:noFill/>
            </a:ln>
          </p:spPr>
          <p:txBody>
            <a:bodyPr anchorCtr="0" anchor="t" bIns="0" lIns="0" spcFirstLastPara="1" rIns="0" wrap="square" tIns="0">
              <a:spAutoFit/>
            </a:bodyPr>
            <a:lstStyle/>
            <a:p>
              <a:pPr indent="0" lvl="0" marL="0" marR="0" rtl="0" algn="ctr">
                <a:lnSpc>
                  <a:spcPct val="109978"/>
                </a:lnSpc>
                <a:spcBef>
                  <a:spcPts val="0"/>
                </a:spcBef>
                <a:spcAft>
                  <a:spcPts val="0"/>
                </a:spcAft>
                <a:buNone/>
              </a:pPr>
              <a:r>
                <a:rPr lang="en-US" sz="2375">
                  <a:solidFill>
                    <a:srgbClr val="000000"/>
                  </a:solidFill>
                  <a:latin typeface="Open Sans"/>
                  <a:ea typeface="Open Sans"/>
                  <a:cs typeface="Open Sans"/>
                  <a:sym typeface="Open Sans"/>
                </a:rPr>
                <a:t>WiFi Monitoring Device</a:t>
              </a:r>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6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6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6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6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6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6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
          <p:cNvSpPr/>
          <p:nvPr/>
        </p:nvSpPr>
        <p:spPr>
          <a:xfrm>
            <a:off x="0"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3"/>
          <p:cNvSpPr txBox="1"/>
          <p:nvPr/>
        </p:nvSpPr>
        <p:spPr>
          <a:xfrm>
            <a:off x="1016407" y="2172020"/>
            <a:ext cx="16242893" cy="1906124"/>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solidFill>
                  <a:srgbClr val="2B2C30"/>
                </a:solidFill>
                <a:latin typeface="Public Sans"/>
                <a:ea typeface="Public Sans"/>
                <a:cs typeface="Public Sans"/>
                <a:sym typeface="Public Sans"/>
              </a:rPr>
              <a:t>WiFsuion is a device using ESP32, SH1106, push buttons, and a LED for wireless attacks. It scans nearby access points and devices and performs deauthentication, beacon, and probe attacks with options to target multiple APs or devices. It also includes packet monitoring for efficient attack selection.</a:t>
            </a:r>
            <a:endParaRPr/>
          </a:p>
        </p:txBody>
      </p:sp>
      <p:sp>
        <p:nvSpPr>
          <p:cNvPr id="134" name="Google Shape;134;p3"/>
          <p:cNvSpPr txBox="1"/>
          <p:nvPr/>
        </p:nvSpPr>
        <p:spPr>
          <a:xfrm>
            <a:off x="1006871" y="942975"/>
            <a:ext cx="16230600" cy="761892"/>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lang="en-US" sz="4499">
                <a:solidFill>
                  <a:srgbClr val="2B2C30"/>
                </a:solidFill>
                <a:latin typeface="Public Sans"/>
                <a:ea typeface="Public Sans"/>
                <a:cs typeface="Public Sans"/>
                <a:sym typeface="Public Sans"/>
              </a:rPr>
              <a:t>WIFUSION</a:t>
            </a:r>
            <a:endParaRPr/>
          </a:p>
        </p:txBody>
      </p:sp>
      <p:cxnSp>
        <p:nvCxnSpPr>
          <p:cNvPr id="135" name="Google Shape;135;p3"/>
          <p:cNvCxnSpPr/>
          <p:nvPr/>
        </p:nvCxnSpPr>
        <p:spPr>
          <a:xfrm flipH="1" rot="10800000">
            <a:off x="1028695" y="1760761"/>
            <a:ext cx="16230594" cy="38509"/>
          </a:xfrm>
          <a:prstGeom prst="straightConnector1">
            <a:avLst/>
          </a:prstGeom>
          <a:noFill/>
          <a:ln cap="flat" cmpd="sng" w="28575">
            <a:solidFill>
              <a:srgbClr val="2B2C30"/>
            </a:solidFill>
            <a:prstDash val="solid"/>
            <a:round/>
            <a:headEnd len="sm" w="sm" type="none"/>
            <a:tailEnd len="sm" w="sm" type="none"/>
          </a:ln>
        </p:spPr>
      </p:cxnSp>
      <p:grpSp>
        <p:nvGrpSpPr>
          <p:cNvPr id="136" name="Google Shape;136;p3"/>
          <p:cNvGrpSpPr/>
          <p:nvPr/>
        </p:nvGrpSpPr>
        <p:grpSpPr>
          <a:xfrm>
            <a:off x="6599844" y="4305300"/>
            <a:ext cx="5363556" cy="5007310"/>
            <a:chOff x="2362200" y="4237274"/>
            <a:chExt cx="5867400" cy="5097226"/>
          </a:xfrm>
        </p:grpSpPr>
        <p:grpSp>
          <p:nvGrpSpPr>
            <p:cNvPr id="137" name="Google Shape;137;p3"/>
            <p:cNvGrpSpPr/>
            <p:nvPr/>
          </p:nvGrpSpPr>
          <p:grpSpPr>
            <a:xfrm>
              <a:off x="2362200" y="4237274"/>
              <a:ext cx="5867400" cy="5097226"/>
              <a:chOff x="-75469" y="-28575"/>
              <a:chExt cx="2313735" cy="1718656"/>
            </a:xfrm>
          </p:grpSpPr>
          <p:sp>
            <p:nvSpPr>
              <p:cNvPr id="138" name="Google Shape;138;p3"/>
              <p:cNvSpPr/>
              <p:nvPr/>
            </p:nvSpPr>
            <p:spPr>
              <a:xfrm>
                <a:off x="-75469" y="-27698"/>
                <a:ext cx="2313735" cy="1717779"/>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3"/>
              <p:cNvSpPr txBox="1"/>
              <p:nvPr/>
            </p:nvSpPr>
            <p:spPr>
              <a:xfrm>
                <a:off x="0" y="-28575"/>
                <a:ext cx="812800" cy="841375"/>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0" name="Google Shape;140;p3"/>
            <p:cNvSpPr/>
            <p:nvPr/>
          </p:nvSpPr>
          <p:spPr>
            <a:xfrm>
              <a:off x="2590800" y="4427690"/>
              <a:ext cx="5390652" cy="4675331"/>
            </a:xfrm>
            <a:custGeom>
              <a:rect b="b" l="l" r="r" t="t"/>
              <a:pathLst>
                <a:path extrusionOk="0" h="4675331" w="5390652">
                  <a:moveTo>
                    <a:pt x="0" y="0"/>
                  </a:moveTo>
                  <a:lnTo>
                    <a:pt x="5390652" y="0"/>
                  </a:lnTo>
                  <a:lnTo>
                    <a:pt x="5390652" y="4675331"/>
                  </a:lnTo>
                  <a:lnTo>
                    <a:pt x="0" y="4675331"/>
                  </a:lnTo>
                  <a:lnTo>
                    <a:pt x="0" y="0"/>
                  </a:lnTo>
                  <a:close/>
                </a:path>
              </a:pathLst>
            </a:custGeom>
            <a:blipFill rotWithShape="1">
              <a:blip r:embed="rId3">
                <a:alphaModFix/>
              </a:blip>
              <a:stretch>
                <a:fillRect b="-66915" l="-12066" r="-9767" t="-828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1" name="Google Shape;141;p3"/>
          <p:cNvGrpSpPr/>
          <p:nvPr/>
        </p:nvGrpSpPr>
        <p:grpSpPr>
          <a:xfrm>
            <a:off x="12391044" y="4305254"/>
            <a:ext cx="5363556" cy="5004755"/>
            <a:chOff x="10102401" y="4215384"/>
            <a:chExt cx="5867400" cy="5094625"/>
          </a:xfrm>
        </p:grpSpPr>
        <p:sp>
          <p:nvSpPr>
            <p:cNvPr id="142" name="Google Shape;142;p3"/>
            <p:cNvSpPr/>
            <p:nvPr/>
          </p:nvSpPr>
          <p:spPr>
            <a:xfrm>
              <a:off x="10102401" y="4215384"/>
              <a:ext cx="5867400" cy="5094625"/>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3"/>
            <p:cNvSpPr/>
            <p:nvPr/>
          </p:nvSpPr>
          <p:spPr>
            <a:xfrm>
              <a:off x="10287000" y="4445428"/>
              <a:ext cx="5498202" cy="4675331"/>
            </a:xfrm>
            <a:custGeom>
              <a:rect b="b" l="l" r="r" t="t"/>
              <a:pathLst>
                <a:path extrusionOk="0" h="4675331" w="5498202">
                  <a:moveTo>
                    <a:pt x="0" y="0"/>
                  </a:moveTo>
                  <a:lnTo>
                    <a:pt x="5498202" y="0"/>
                  </a:lnTo>
                  <a:lnTo>
                    <a:pt x="5498202" y="4675331"/>
                  </a:lnTo>
                  <a:lnTo>
                    <a:pt x="0" y="4675331"/>
                  </a:lnTo>
                  <a:lnTo>
                    <a:pt x="0" y="0"/>
                  </a:lnTo>
                  <a:close/>
                </a:path>
              </a:pathLst>
            </a:custGeom>
            <a:blipFill rotWithShape="1">
              <a:blip r:embed="rId4">
                <a:alphaModFix/>
              </a:blip>
              <a:stretch>
                <a:fillRect b="-77946" l="-12704" r="-4417" t="-6690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 name="Google Shape;144;p3"/>
          <p:cNvGrpSpPr/>
          <p:nvPr/>
        </p:nvGrpSpPr>
        <p:grpSpPr>
          <a:xfrm>
            <a:off x="808644" y="4305253"/>
            <a:ext cx="5363556" cy="5004755"/>
            <a:chOff x="808644" y="4305253"/>
            <a:chExt cx="5363556" cy="5004755"/>
          </a:xfrm>
        </p:grpSpPr>
        <p:sp>
          <p:nvSpPr>
            <p:cNvPr id="145" name="Google Shape;145;p3"/>
            <p:cNvSpPr/>
            <p:nvPr/>
          </p:nvSpPr>
          <p:spPr>
            <a:xfrm>
              <a:off x="808644" y="4305253"/>
              <a:ext cx="5363556" cy="5004755"/>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A small electronic device with a blue screen&#10;&#10;Description automatically generated" id="146" name="Google Shape;146;p3"/>
            <p:cNvPicPr preferRelativeResize="0"/>
            <p:nvPr/>
          </p:nvPicPr>
          <p:blipFill rotWithShape="1">
            <a:blip r:embed="rId5">
              <a:alphaModFix/>
            </a:blip>
            <a:srcRect b="28218" l="18827" r="10100" t="34757"/>
            <a:stretch/>
          </p:blipFill>
          <p:spPr>
            <a:xfrm>
              <a:off x="1006871" y="4492357"/>
              <a:ext cx="4936729" cy="4631740"/>
            </a:xfrm>
            <a:prstGeom prst="rect">
              <a:avLst/>
            </a:prstGeom>
            <a:noFill/>
            <a:ln>
              <a:noFill/>
            </a:ln>
          </p:spPr>
        </p:pic>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6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6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6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6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
          <p:cNvSpPr/>
          <p:nvPr/>
        </p:nvSpPr>
        <p:spPr>
          <a:xfrm>
            <a:off x="0"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4"/>
          <p:cNvSpPr txBox="1"/>
          <p:nvPr/>
        </p:nvSpPr>
        <p:spPr>
          <a:xfrm>
            <a:off x="1006871" y="933450"/>
            <a:ext cx="16230600" cy="6983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4000">
                <a:solidFill>
                  <a:srgbClr val="2B2C30"/>
                </a:solidFill>
                <a:latin typeface="Public Sans"/>
                <a:ea typeface="Public Sans"/>
                <a:cs typeface="Public Sans"/>
                <a:sym typeface="Public Sans"/>
              </a:rPr>
              <a:t>WiFusion - Scanning</a:t>
            </a:r>
            <a:endParaRPr/>
          </a:p>
        </p:txBody>
      </p:sp>
      <p:cxnSp>
        <p:nvCxnSpPr>
          <p:cNvPr id="153" name="Google Shape;153;p4"/>
          <p:cNvCxnSpPr/>
          <p:nvPr/>
        </p:nvCxnSpPr>
        <p:spPr>
          <a:xfrm>
            <a:off x="9533" y="1712987"/>
            <a:ext cx="9134464" cy="47774"/>
          </a:xfrm>
          <a:prstGeom prst="straightConnector1">
            <a:avLst/>
          </a:prstGeom>
          <a:noFill/>
          <a:ln cap="flat" cmpd="sng" w="28575">
            <a:solidFill>
              <a:srgbClr val="2B2C30"/>
            </a:solidFill>
            <a:prstDash val="solid"/>
            <a:round/>
            <a:headEnd len="sm" w="sm" type="none"/>
            <a:tailEnd len="sm" w="sm" type="none"/>
          </a:ln>
        </p:spPr>
      </p:cxnSp>
      <p:sp>
        <p:nvSpPr>
          <p:cNvPr id="154" name="Google Shape;154;p4"/>
          <p:cNvSpPr txBox="1"/>
          <p:nvPr/>
        </p:nvSpPr>
        <p:spPr>
          <a:xfrm>
            <a:off x="1028689" y="2217540"/>
            <a:ext cx="13982712" cy="1637179"/>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900">
                <a:solidFill>
                  <a:srgbClr val="2B2C30"/>
                </a:solidFill>
                <a:latin typeface="Public Sans"/>
                <a:ea typeface="Public Sans"/>
                <a:cs typeface="Public Sans"/>
                <a:sym typeface="Public Sans"/>
              </a:rPr>
              <a:t>In the scan menu, WiFsuion offers three types of scans: nearby Wi-Fi Access Points (APs), Wi-Fi Client Stations (STs), or a combined scan for both APs and STs.</a:t>
            </a:r>
            <a:endParaRPr/>
          </a:p>
        </p:txBody>
      </p:sp>
      <p:grpSp>
        <p:nvGrpSpPr>
          <p:cNvPr id="155" name="Google Shape;155;p4"/>
          <p:cNvGrpSpPr/>
          <p:nvPr/>
        </p:nvGrpSpPr>
        <p:grpSpPr>
          <a:xfrm>
            <a:off x="2286000" y="4217985"/>
            <a:ext cx="6453678" cy="5094625"/>
            <a:chOff x="2286000" y="4217985"/>
            <a:chExt cx="6453678" cy="5094625"/>
          </a:xfrm>
        </p:grpSpPr>
        <p:sp>
          <p:nvSpPr>
            <p:cNvPr id="156" name="Google Shape;156;p4"/>
            <p:cNvSpPr/>
            <p:nvPr/>
          </p:nvSpPr>
          <p:spPr>
            <a:xfrm>
              <a:off x="2286000" y="4217985"/>
              <a:ext cx="6453678" cy="5094625"/>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57" name="Google Shape;157;p4"/>
            <p:cNvPicPr preferRelativeResize="0"/>
            <p:nvPr/>
          </p:nvPicPr>
          <p:blipFill rotWithShape="1">
            <a:blip r:embed="rId3">
              <a:alphaModFix/>
            </a:blip>
            <a:srcRect b="27338" l="2797" r="0" t="32645"/>
            <a:stretch/>
          </p:blipFill>
          <p:spPr>
            <a:xfrm>
              <a:off x="2514600" y="4397806"/>
              <a:ext cx="6016721" cy="4784294"/>
            </a:xfrm>
            <a:prstGeom prst="rect">
              <a:avLst/>
            </a:prstGeom>
            <a:noFill/>
            <a:ln>
              <a:noFill/>
            </a:ln>
          </p:spPr>
        </p:pic>
      </p:grpSp>
      <p:grpSp>
        <p:nvGrpSpPr>
          <p:cNvPr id="158" name="Google Shape;158;p4"/>
          <p:cNvGrpSpPr/>
          <p:nvPr/>
        </p:nvGrpSpPr>
        <p:grpSpPr>
          <a:xfrm>
            <a:off x="9548322" y="4217985"/>
            <a:ext cx="6453678" cy="5094625"/>
            <a:chOff x="9314055" y="4217985"/>
            <a:chExt cx="6453678" cy="5094625"/>
          </a:xfrm>
        </p:grpSpPr>
        <p:sp>
          <p:nvSpPr>
            <p:cNvPr id="159" name="Google Shape;159;p4"/>
            <p:cNvSpPr/>
            <p:nvPr/>
          </p:nvSpPr>
          <p:spPr>
            <a:xfrm>
              <a:off x="9314055" y="4217985"/>
              <a:ext cx="6453678" cy="5094625"/>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60" name="Google Shape;160;p4"/>
            <p:cNvPicPr preferRelativeResize="0"/>
            <p:nvPr/>
          </p:nvPicPr>
          <p:blipFill rotWithShape="1">
            <a:blip r:embed="rId4">
              <a:alphaModFix/>
            </a:blip>
            <a:srcRect b="25646" l="4244" r="0" t="34933"/>
            <a:stretch/>
          </p:blipFill>
          <p:spPr>
            <a:xfrm>
              <a:off x="9532533" y="4397806"/>
              <a:ext cx="6016721" cy="4784294"/>
            </a:xfrm>
            <a:prstGeom prst="rect">
              <a:avLst/>
            </a:prstGeom>
            <a:noFill/>
            <a:ln>
              <a:noFill/>
            </a:ln>
          </p:spPr>
        </p:pic>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6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6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6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p:nvPr/>
        </p:nvSpPr>
        <p:spPr>
          <a:xfrm>
            <a:off x="0"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5"/>
          <p:cNvSpPr txBox="1"/>
          <p:nvPr/>
        </p:nvSpPr>
        <p:spPr>
          <a:xfrm>
            <a:off x="1006871" y="933450"/>
            <a:ext cx="16230600" cy="6983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4000">
                <a:solidFill>
                  <a:srgbClr val="2B2C30"/>
                </a:solidFill>
                <a:latin typeface="Public Sans"/>
                <a:ea typeface="Public Sans"/>
                <a:cs typeface="Public Sans"/>
                <a:sym typeface="Public Sans"/>
              </a:rPr>
              <a:t>WiFusion - Select</a:t>
            </a:r>
            <a:endParaRPr/>
          </a:p>
        </p:txBody>
      </p:sp>
      <p:sp>
        <p:nvSpPr>
          <p:cNvPr id="167" name="Google Shape;167;p5"/>
          <p:cNvSpPr txBox="1"/>
          <p:nvPr/>
        </p:nvSpPr>
        <p:spPr>
          <a:xfrm>
            <a:off x="1028688" y="2179440"/>
            <a:ext cx="16570652" cy="1601913"/>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US" sz="2899">
                <a:solidFill>
                  <a:srgbClr val="2B2C30"/>
                </a:solidFill>
                <a:latin typeface="Public Sans"/>
                <a:ea typeface="Public Sans"/>
                <a:cs typeface="Public Sans"/>
                <a:sym typeface="Public Sans"/>
              </a:rPr>
              <a:t>In the select menu, users can choose attack targets by accessing the scanned WiFi Access Points (APs) and WiFi Client Stations (STs). Additionally, specific SSIDs can be selected for a beacon attack or saved devices under Names can be targeted for various attacks.</a:t>
            </a:r>
            <a:endParaRPr/>
          </a:p>
        </p:txBody>
      </p:sp>
      <p:grpSp>
        <p:nvGrpSpPr>
          <p:cNvPr id="168" name="Google Shape;168;p5"/>
          <p:cNvGrpSpPr/>
          <p:nvPr/>
        </p:nvGrpSpPr>
        <p:grpSpPr>
          <a:xfrm>
            <a:off x="12185523" y="4603399"/>
            <a:ext cx="5612154" cy="4177904"/>
            <a:chOff x="11399736" y="5537596"/>
            <a:chExt cx="5612154" cy="4177904"/>
          </a:xfrm>
        </p:grpSpPr>
        <p:sp>
          <p:nvSpPr>
            <p:cNvPr id="169" name="Google Shape;169;p5"/>
            <p:cNvSpPr/>
            <p:nvPr/>
          </p:nvSpPr>
          <p:spPr>
            <a:xfrm>
              <a:off x="11399736" y="5537596"/>
              <a:ext cx="5612154" cy="4177904"/>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0" name="Google Shape;170;p5"/>
            <p:cNvPicPr preferRelativeResize="0"/>
            <p:nvPr/>
          </p:nvPicPr>
          <p:blipFill rotWithShape="1">
            <a:blip r:embed="rId3">
              <a:alphaModFix/>
            </a:blip>
            <a:srcRect b="28262" l="0" r="0" t="30570"/>
            <a:stretch/>
          </p:blipFill>
          <p:spPr>
            <a:xfrm>
              <a:off x="11598074" y="5750020"/>
              <a:ext cx="5215479" cy="3813080"/>
            </a:xfrm>
            <a:prstGeom prst="rect">
              <a:avLst/>
            </a:prstGeom>
            <a:noFill/>
            <a:ln>
              <a:noFill/>
            </a:ln>
          </p:spPr>
        </p:pic>
      </p:grpSp>
      <p:grpSp>
        <p:nvGrpSpPr>
          <p:cNvPr id="171" name="Google Shape;171;p5"/>
          <p:cNvGrpSpPr/>
          <p:nvPr/>
        </p:nvGrpSpPr>
        <p:grpSpPr>
          <a:xfrm>
            <a:off x="6344770" y="4603399"/>
            <a:ext cx="5612153" cy="4177904"/>
            <a:chOff x="5181600" y="5537596"/>
            <a:chExt cx="5612153" cy="4177904"/>
          </a:xfrm>
        </p:grpSpPr>
        <p:sp>
          <p:nvSpPr>
            <p:cNvPr id="172" name="Google Shape;172;p5"/>
            <p:cNvSpPr/>
            <p:nvPr/>
          </p:nvSpPr>
          <p:spPr>
            <a:xfrm>
              <a:off x="5181600" y="5537596"/>
              <a:ext cx="5612153" cy="4177904"/>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3" name="Google Shape;173;p5"/>
            <p:cNvPicPr preferRelativeResize="0"/>
            <p:nvPr/>
          </p:nvPicPr>
          <p:blipFill rotWithShape="1">
            <a:blip r:embed="rId4">
              <a:alphaModFix/>
            </a:blip>
            <a:srcRect b="25126" l="0" r="0" t="33707"/>
            <a:stretch/>
          </p:blipFill>
          <p:spPr>
            <a:xfrm>
              <a:off x="5410200" y="5750020"/>
              <a:ext cx="5181600" cy="3813080"/>
            </a:xfrm>
            <a:prstGeom prst="rect">
              <a:avLst/>
            </a:prstGeom>
            <a:noFill/>
            <a:ln>
              <a:noFill/>
            </a:ln>
          </p:spPr>
        </p:pic>
      </p:grpSp>
      <p:cxnSp>
        <p:nvCxnSpPr>
          <p:cNvPr id="174" name="Google Shape;174;p5"/>
          <p:cNvCxnSpPr/>
          <p:nvPr/>
        </p:nvCxnSpPr>
        <p:spPr>
          <a:xfrm>
            <a:off x="9533" y="1712987"/>
            <a:ext cx="9134464" cy="47774"/>
          </a:xfrm>
          <a:prstGeom prst="straightConnector1">
            <a:avLst/>
          </a:prstGeom>
          <a:noFill/>
          <a:ln cap="flat" cmpd="sng" w="28575">
            <a:solidFill>
              <a:srgbClr val="2B2C30"/>
            </a:solidFill>
            <a:prstDash val="solid"/>
            <a:round/>
            <a:headEnd len="sm" w="sm" type="none"/>
            <a:tailEnd len="sm" w="sm" type="none"/>
          </a:ln>
        </p:spPr>
      </p:cxnSp>
      <p:grpSp>
        <p:nvGrpSpPr>
          <p:cNvPr id="175" name="Google Shape;175;p5"/>
          <p:cNvGrpSpPr/>
          <p:nvPr/>
        </p:nvGrpSpPr>
        <p:grpSpPr>
          <a:xfrm>
            <a:off x="490325" y="4603399"/>
            <a:ext cx="5612153" cy="4177904"/>
            <a:chOff x="11353800" y="1028700"/>
            <a:chExt cx="5612153" cy="4177904"/>
          </a:xfrm>
        </p:grpSpPr>
        <p:sp>
          <p:nvSpPr>
            <p:cNvPr id="176" name="Google Shape;176;p5"/>
            <p:cNvSpPr/>
            <p:nvPr/>
          </p:nvSpPr>
          <p:spPr>
            <a:xfrm>
              <a:off x="11353800" y="1028700"/>
              <a:ext cx="5612153" cy="4177904"/>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7" name="Google Shape;177;p5"/>
            <p:cNvPicPr preferRelativeResize="0"/>
            <p:nvPr/>
          </p:nvPicPr>
          <p:blipFill rotWithShape="1">
            <a:blip r:embed="rId5">
              <a:alphaModFix/>
            </a:blip>
            <a:srcRect b="27451" l="0" r="5778" t="33761"/>
            <a:stretch/>
          </p:blipFill>
          <p:spPr>
            <a:xfrm>
              <a:off x="11544993" y="1211542"/>
              <a:ext cx="5268560" cy="3855758"/>
            </a:xfrm>
            <a:prstGeom prst="rect">
              <a:avLst/>
            </a:prstGeom>
            <a:noFill/>
            <a:ln>
              <a:noFill/>
            </a:ln>
          </p:spPr>
        </p:pic>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6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6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6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6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p:nvPr/>
        </p:nvSpPr>
        <p:spPr>
          <a:xfrm>
            <a:off x="9533"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6"/>
          <p:cNvSpPr txBox="1"/>
          <p:nvPr/>
        </p:nvSpPr>
        <p:spPr>
          <a:xfrm>
            <a:off x="1006871" y="933450"/>
            <a:ext cx="16230600" cy="6983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4000">
                <a:solidFill>
                  <a:srgbClr val="2B2C30"/>
                </a:solidFill>
                <a:latin typeface="Public Sans"/>
                <a:ea typeface="Public Sans"/>
                <a:cs typeface="Public Sans"/>
                <a:sym typeface="Public Sans"/>
              </a:rPr>
              <a:t>WiFusion - Attack</a:t>
            </a:r>
            <a:endParaRPr/>
          </a:p>
        </p:txBody>
      </p:sp>
      <p:sp>
        <p:nvSpPr>
          <p:cNvPr id="184" name="Google Shape;184;p6"/>
          <p:cNvSpPr txBox="1"/>
          <p:nvPr/>
        </p:nvSpPr>
        <p:spPr>
          <a:xfrm>
            <a:off x="990600" y="2217540"/>
            <a:ext cx="10519460" cy="4359078"/>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US" sz="2899">
                <a:solidFill>
                  <a:srgbClr val="2B2C30"/>
                </a:solidFill>
                <a:latin typeface="Public Sans"/>
                <a:ea typeface="Public Sans"/>
                <a:cs typeface="Public Sans"/>
                <a:sym typeface="Public Sans"/>
              </a:rPr>
              <a:t>On the attack page, users can execute different WiFi attacks:</a:t>
            </a:r>
            <a:endParaRPr/>
          </a:p>
          <a:p>
            <a:pPr indent="-313054" lvl="1" marL="626109" marR="0" rtl="0" algn="l">
              <a:lnSpc>
                <a:spcPct val="150017"/>
              </a:lnSpc>
              <a:spcBef>
                <a:spcPts val="0"/>
              </a:spcBef>
              <a:spcAft>
                <a:spcPts val="0"/>
              </a:spcAft>
              <a:buClr>
                <a:srgbClr val="2B2C30"/>
              </a:buClr>
              <a:buSzPts val="2899"/>
              <a:buFont typeface="Arial"/>
              <a:buChar char="•"/>
            </a:pPr>
            <a:r>
              <a:rPr b="0" i="0" lang="en-US" sz="2899" u="none" cap="none" strike="noStrike">
                <a:solidFill>
                  <a:srgbClr val="2B2C30"/>
                </a:solidFill>
                <a:latin typeface="Public Sans"/>
                <a:ea typeface="Public Sans"/>
                <a:cs typeface="Public Sans"/>
                <a:sym typeface="Public Sans"/>
              </a:rPr>
              <a:t>DEAUTH: Disconnects selected devices (APs or STs) through deauthentication.</a:t>
            </a:r>
            <a:endParaRPr/>
          </a:p>
          <a:p>
            <a:pPr indent="-313054" lvl="1" marL="626109" marR="0" rtl="0" algn="l">
              <a:lnSpc>
                <a:spcPct val="150017"/>
              </a:lnSpc>
              <a:spcBef>
                <a:spcPts val="0"/>
              </a:spcBef>
              <a:spcAft>
                <a:spcPts val="0"/>
              </a:spcAft>
              <a:buClr>
                <a:srgbClr val="2B2C30"/>
              </a:buClr>
              <a:buSzPts val="2899"/>
              <a:buFont typeface="Arial"/>
              <a:buChar char="•"/>
            </a:pPr>
            <a:r>
              <a:rPr b="0" i="0" lang="en-US" sz="2899" u="none" cap="none" strike="noStrike">
                <a:solidFill>
                  <a:srgbClr val="2B2C30"/>
                </a:solidFill>
                <a:latin typeface="Public Sans"/>
                <a:ea typeface="Public Sans"/>
                <a:cs typeface="Public Sans"/>
                <a:sym typeface="Public Sans"/>
              </a:rPr>
              <a:t>BEACON: Floods the target with fake SSIDs using beacon frames.</a:t>
            </a:r>
            <a:endParaRPr/>
          </a:p>
          <a:p>
            <a:pPr indent="-313054" lvl="1" marL="626109" marR="0" rtl="0" algn="l">
              <a:lnSpc>
                <a:spcPct val="150017"/>
              </a:lnSpc>
              <a:spcBef>
                <a:spcPts val="0"/>
              </a:spcBef>
              <a:spcAft>
                <a:spcPts val="0"/>
              </a:spcAft>
              <a:buClr>
                <a:srgbClr val="2B2C30"/>
              </a:buClr>
              <a:buSzPts val="2899"/>
              <a:buFont typeface="Arial"/>
              <a:buChar char="•"/>
            </a:pPr>
            <a:r>
              <a:rPr b="0" i="0" lang="en-US" sz="2899" u="none" cap="none" strike="noStrike">
                <a:solidFill>
                  <a:srgbClr val="2B2C30"/>
                </a:solidFill>
                <a:latin typeface="Public Sans"/>
                <a:ea typeface="Public Sans"/>
                <a:cs typeface="Public Sans"/>
                <a:sym typeface="Public Sans"/>
              </a:rPr>
              <a:t>PROBE: Floods the target with probe request frames, disrupting connected devices.</a:t>
            </a:r>
            <a:endParaRPr/>
          </a:p>
          <a:p>
            <a:pPr indent="0" lvl="0" marL="0" marR="0" rtl="0" algn="l">
              <a:lnSpc>
                <a:spcPct val="150017"/>
              </a:lnSpc>
              <a:spcBef>
                <a:spcPts val="0"/>
              </a:spcBef>
              <a:spcAft>
                <a:spcPts val="0"/>
              </a:spcAft>
              <a:buNone/>
            </a:pPr>
            <a:r>
              <a:t/>
            </a:r>
            <a:endParaRPr sz="2899">
              <a:solidFill>
                <a:srgbClr val="2B2C30"/>
              </a:solidFill>
              <a:latin typeface="Public Sans"/>
              <a:ea typeface="Public Sans"/>
              <a:cs typeface="Public Sans"/>
              <a:sym typeface="Public Sans"/>
            </a:endParaRPr>
          </a:p>
        </p:txBody>
      </p:sp>
      <p:grpSp>
        <p:nvGrpSpPr>
          <p:cNvPr id="185" name="Google Shape;185;p6"/>
          <p:cNvGrpSpPr/>
          <p:nvPr/>
        </p:nvGrpSpPr>
        <p:grpSpPr>
          <a:xfrm>
            <a:off x="11582400" y="342900"/>
            <a:ext cx="5791200" cy="9601200"/>
            <a:chOff x="11812542" y="668914"/>
            <a:chExt cx="5180058" cy="8817986"/>
          </a:xfrm>
        </p:grpSpPr>
        <p:sp>
          <p:nvSpPr>
            <p:cNvPr id="186" name="Google Shape;186;p6"/>
            <p:cNvSpPr/>
            <p:nvPr/>
          </p:nvSpPr>
          <p:spPr>
            <a:xfrm>
              <a:off x="11812542" y="668914"/>
              <a:ext cx="5180058" cy="8817986"/>
            </a:xfrm>
            <a:custGeom>
              <a:rect b="b" l="l" r="r" t="t"/>
              <a:pathLst>
                <a:path extrusionOk="0" h="3646525" w="2219394">
                  <a:moveTo>
                    <a:pt x="0" y="0"/>
                  </a:moveTo>
                  <a:lnTo>
                    <a:pt x="2219394" y="0"/>
                  </a:lnTo>
                  <a:lnTo>
                    <a:pt x="2219394" y="3646525"/>
                  </a:lnTo>
                  <a:lnTo>
                    <a:pt x="0" y="3646525"/>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7" name="Google Shape;187;p6"/>
            <p:cNvPicPr preferRelativeResize="0"/>
            <p:nvPr/>
          </p:nvPicPr>
          <p:blipFill rotWithShape="1">
            <a:blip r:embed="rId3">
              <a:alphaModFix/>
            </a:blip>
            <a:srcRect b="664" l="0" r="0" t="665"/>
            <a:stretch/>
          </p:blipFill>
          <p:spPr>
            <a:xfrm>
              <a:off x="11965410" y="800100"/>
              <a:ext cx="4874790" cy="8550975"/>
            </a:xfrm>
            <a:prstGeom prst="rect">
              <a:avLst/>
            </a:prstGeom>
            <a:noFill/>
            <a:ln>
              <a:noFill/>
            </a:ln>
          </p:spPr>
        </p:pic>
      </p:grpSp>
      <p:cxnSp>
        <p:nvCxnSpPr>
          <p:cNvPr id="188" name="Google Shape;188;p6"/>
          <p:cNvCxnSpPr/>
          <p:nvPr/>
        </p:nvCxnSpPr>
        <p:spPr>
          <a:xfrm>
            <a:off x="9533" y="1712987"/>
            <a:ext cx="9134464" cy="47774"/>
          </a:xfrm>
          <a:prstGeom prst="straightConnector1">
            <a:avLst/>
          </a:prstGeom>
          <a:noFill/>
          <a:ln cap="flat" cmpd="sng" w="28575">
            <a:solidFill>
              <a:srgbClr val="2B2C30"/>
            </a:solidFill>
            <a:prstDash val="solid"/>
            <a:round/>
            <a:headEnd len="sm" w="sm" type="none"/>
            <a:tailEnd len="sm" w="sm" type="none"/>
          </a:ln>
        </p:spPr>
      </p:cxnSp>
      <p:grpSp>
        <p:nvGrpSpPr>
          <p:cNvPr id="189" name="Google Shape;189;p6"/>
          <p:cNvGrpSpPr/>
          <p:nvPr/>
        </p:nvGrpSpPr>
        <p:grpSpPr>
          <a:xfrm>
            <a:off x="1524000" y="6210300"/>
            <a:ext cx="4267200" cy="3733800"/>
            <a:chOff x="7543799" y="6743700"/>
            <a:chExt cx="3581341" cy="3347756"/>
          </a:xfrm>
        </p:grpSpPr>
        <p:pic>
          <p:nvPicPr>
            <p:cNvPr descr="A small electronic device with a screen and wires&#10;&#10;Description automatically generated" id="190" name="Google Shape;190;p6"/>
            <p:cNvPicPr preferRelativeResize="0"/>
            <p:nvPr/>
          </p:nvPicPr>
          <p:blipFill rotWithShape="1">
            <a:blip r:embed="rId4">
              <a:alphaModFix/>
            </a:blip>
            <a:srcRect b="33703" l="13128" r="17078" t="29259"/>
            <a:stretch/>
          </p:blipFill>
          <p:spPr>
            <a:xfrm>
              <a:off x="7696200" y="6847704"/>
              <a:ext cx="3276600" cy="3091132"/>
            </a:xfrm>
            <a:prstGeom prst="rect">
              <a:avLst/>
            </a:prstGeom>
            <a:noFill/>
            <a:ln>
              <a:noFill/>
            </a:ln>
          </p:spPr>
        </p:pic>
        <p:sp>
          <p:nvSpPr>
            <p:cNvPr id="191" name="Google Shape;191;p6"/>
            <p:cNvSpPr/>
            <p:nvPr/>
          </p:nvSpPr>
          <p:spPr>
            <a:xfrm>
              <a:off x="7543799" y="6743700"/>
              <a:ext cx="3581341" cy="3347756"/>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2" name="Google Shape;192;p6"/>
          <p:cNvGrpSpPr/>
          <p:nvPr/>
        </p:nvGrpSpPr>
        <p:grpSpPr>
          <a:xfrm>
            <a:off x="6553200" y="6210300"/>
            <a:ext cx="4267200" cy="3733800"/>
            <a:chOff x="1977341" y="6210299"/>
            <a:chExt cx="4267200" cy="3733800"/>
          </a:xfrm>
        </p:grpSpPr>
        <p:sp>
          <p:nvSpPr>
            <p:cNvPr id="193" name="Google Shape;193;p6"/>
            <p:cNvSpPr/>
            <p:nvPr/>
          </p:nvSpPr>
          <p:spPr>
            <a:xfrm>
              <a:off x="1977341" y="6210299"/>
              <a:ext cx="4267200" cy="3733800"/>
            </a:xfrm>
            <a:custGeom>
              <a:rect b="b" l="l" r="r" t="t"/>
              <a:pathLst>
                <a:path extrusionOk="0" h="1717779" w="2313735">
                  <a:moveTo>
                    <a:pt x="0" y="0"/>
                  </a:moveTo>
                  <a:lnTo>
                    <a:pt x="2313735" y="0"/>
                  </a:lnTo>
                  <a:lnTo>
                    <a:pt x="2313735" y="1717779"/>
                  </a:lnTo>
                  <a:lnTo>
                    <a:pt x="0" y="1717779"/>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A small electronic device with a blue screen&#10;&#10;Description automatically generated" id="194" name="Google Shape;194;p6"/>
            <p:cNvPicPr preferRelativeResize="0"/>
            <p:nvPr/>
          </p:nvPicPr>
          <p:blipFill rotWithShape="1">
            <a:blip r:embed="rId5">
              <a:alphaModFix/>
            </a:blip>
            <a:srcRect b="29258" l="16846" r="10804" t="32515"/>
            <a:stretch/>
          </p:blipFill>
          <p:spPr>
            <a:xfrm>
              <a:off x="2168569" y="6326297"/>
              <a:ext cx="3870885" cy="3469913"/>
            </a:xfrm>
            <a:prstGeom prst="rect">
              <a:avLst/>
            </a:prstGeom>
            <a:noFill/>
            <a:ln>
              <a:noFill/>
            </a:ln>
          </p:spPr>
        </p:pic>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6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6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6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6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7"/>
          <p:cNvSpPr/>
          <p:nvPr/>
        </p:nvSpPr>
        <p:spPr>
          <a:xfrm>
            <a:off x="9533"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7"/>
          <p:cNvSpPr txBox="1"/>
          <p:nvPr/>
        </p:nvSpPr>
        <p:spPr>
          <a:xfrm>
            <a:off x="1006871" y="942975"/>
            <a:ext cx="16230600" cy="771376"/>
          </a:xfrm>
          <a:prstGeom prst="rect">
            <a:avLst/>
          </a:prstGeom>
          <a:noFill/>
          <a:ln>
            <a:noFill/>
          </a:ln>
        </p:spPr>
        <p:txBody>
          <a:bodyPr anchorCtr="0" anchor="t" bIns="0" lIns="0" spcFirstLastPara="1" rIns="0" wrap="square" tIns="0">
            <a:spAutoFit/>
          </a:bodyPr>
          <a:lstStyle/>
          <a:p>
            <a:pPr indent="0" lvl="0" marL="0" marR="0" rtl="0" algn="l">
              <a:lnSpc>
                <a:spcPct val="139977"/>
              </a:lnSpc>
              <a:spcBef>
                <a:spcPts val="0"/>
              </a:spcBef>
              <a:spcAft>
                <a:spcPts val="0"/>
              </a:spcAft>
              <a:buNone/>
            </a:pPr>
            <a:r>
              <a:rPr b="1" lang="en-US" sz="4500">
                <a:solidFill>
                  <a:srgbClr val="2B2C30"/>
                </a:solidFill>
                <a:latin typeface="Public Sans"/>
                <a:ea typeface="Public Sans"/>
                <a:cs typeface="Public Sans"/>
                <a:sym typeface="Public Sans"/>
              </a:rPr>
              <a:t>SERIALADAPT-HUNT</a:t>
            </a:r>
            <a:endParaRPr/>
          </a:p>
        </p:txBody>
      </p:sp>
      <p:sp>
        <p:nvSpPr>
          <p:cNvPr id="201" name="Google Shape;201;p7"/>
          <p:cNvSpPr txBox="1"/>
          <p:nvPr/>
        </p:nvSpPr>
        <p:spPr>
          <a:xfrm>
            <a:off x="1028689" y="2217540"/>
            <a:ext cx="9361158" cy="541261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US" sz="2899">
                <a:solidFill>
                  <a:srgbClr val="2B2C30"/>
                </a:solidFill>
                <a:latin typeface="Public Sans"/>
                <a:ea typeface="Public Sans"/>
                <a:cs typeface="Public Sans"/>
                <a:sym typeface="Public Sans"/>
              </a:rPr>
              <a:t>WiFusion and SerialAdapt-Hunt share common functionalities like Deauth, Beacon, and Probe attacks, as well as network scanning for access points and clients. However, they differ in control methods; WiFusion uses a display and buttons, while SerialAdapt-Hunt connects via USB and is controlled through a serial terminal. SerialAdapt-Hunt prioritizes a powerful command-line interface (CLI) to fully utilize hardware capabilities like CPU, memory, and the WiFi transceiver.</a:t>
            </a:r>
            <a:endParaRPr/>
          </a:p>
        </p:txBody>
      </p:sp>
      <p:grpSp>
        <p:nvGrpSpPr>
          <p:cNvPr id="202" name="Google Shape;202;p7"/>
          <p:cNvGrpSpPr/>
          <p:nvPr/>
        </p:nvGrpSpPr>
        <p:grpSpPr>
          <a:xfrm>
            <a:off x="11506200" y="342900"/>
            <a:ext cx="5924740" cy="9601200"/>
            <a:chOff x="11812542" y="668914"/>
            <a:chExt cx="5180058" cy="8817986"/>
          </a:xfrm>
        </p:grpSpPr>
        <p:sp>
          <p:nvSpPr>
            <p:cNvPr id="203" name="Google Shape;203;p7"/>
            <p:cNvSpPr/>
            <p:nvPr/>
          </p:nvSpPr>
          <p:spPr>
            <a:xfrm>
              <a:off x="11812542" y="668914"/>
              <a:ext cx="5180058" cy="8817986"/>
            </a:xfrm>
            <a:custGeom>
              <a:rect b="b" l="l" r="r" t="t"/>
              <a:pathLst>
                <a:path extrusionOk="0" h="3646525" w="2219394">
                  <a:moveTo>
                    <a:pt x="0" y="0"/>
                  </a:moveTo>
                  <a:lnTo>
                    <a:pt x="2219394" y="0"/>
                  </a:lnTo>
                  <a:lnTo>
                    <a:pt x="2219394" y="3646525"/>
                  </a:lnTo>
                  <a:lnTo>
                    <a:pt x="0" y="3646525"/>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4" name="Google Shape;204;p7"/>
            <p:cNvPicPr preferRelativeResize="0"/>
            <p:nvPr/>
          </p:nvPicPr>
          <p:blipFill rotWithShape="1">
            <a:blip r:embed="rId3">
              <a:alphaModFix/>
            </a:blip>
            <a:srcRect b="664" l="0" r="0" t="665"/>
            <a:stretch/>
          </p:blipFill>
          <p:spPr>
            <a:xfrm>
              <a:off x="11965410" y="800100"/>
              <a:ext cx="4874790" cy="8550975"/>
            </a:xfrm>
            <a:prstGeom prst="rect">
              <a:avLst/>
            </a:prstGeom>
            <a:noFill/>
            <a:ln>
              <a:noFill/>
            </a:ln>
          </p:spPr>
        </p:pic>
      </p:grpSp>
      <p:cxnSp>
        <p:nvCxnSpPr>
          <p:cNvPr id="205" name="Google Shape;205;p7"/>
          <p:cNvCxnSpPr/>
          <p:nvPr/>
        </p:nvCxnSpPr>
        <p:spPr>
          <a:xfrm>
            <a:off x="9533" y="1712987"/>
            <a:ext cx="9134464" cy="47774"/>
          </a:xfrm>
          <a:prstGeom prst="straightConnector1">
            <a:avLst/>
          </a:prstGeom>
          <a:noFill/>
          <a:ln cap="flat" cmpd="sng" w="28575">
            <a:solidFill>
              <a:srgbClr val="2B2C30"/>
            </a:solidFill>
            <a:prstDash val="solid"/>
            <a:round/>
            <a:headEnd len="sm" w="sm" type="none"/>
            <a:tailEnd len="sm" w="sm" type="none"/>
          </a:ln>
        </p:spPr>
      </p:cxn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6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6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8"/>
          <p:cNvSpPr/>
          <p:nvPr/>
        </p:nvSpPr>
        <p:spPr>
          <a:xfrm>
            <a:off x="9533"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8"/>
          <p:cNvSpPr txBox="1"/>
          <p:nvPr/>
        </p:nvSpPr>
        <p:spPr>
          <a:xfrm>
            <a:off x="1006871" y="933450"/>
            <a:ext cx="16230600" cy="132376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4000">
                <a:solidFill>
                  <a:srgbClr val="2B2C30"/>
                </a:solidFill>
                <a:latin typeface="Public Sans"/>
                <a:ea typeface="Public Sans"/>
                <a:cs typeface="Public Sans"/>
                <a:sym typeface="Public Sans"/>
              </a:rPr>
              <a:t>SerialAdapt-Hunt</a:t>
            </a:r>
            <a:endParaRPr/>
          </a:p>
          <a:p>
            <a:pPr indent="0" lvl="0" marL="0" marR="0" rtl="0" algn="l">
              <a:lnSpc>
                <a:spcPct val="140000"/>
              </a:lnSpc>
              <a:spcBef>
                <a:spcPts val="0"/>
              </a:spcBef>
              <a:spcAft>
                <a:spcPts val="0"/>
              </a:spcAft>
              <a:buNone/>
            </a:pPr>
            <a:r>
              <a:rPr b="1" lang="en-US" sz="3500">
                <a:solidFill>
                  <a:srgbClr val="2B2C30"/>
                </a:solidFill>
                <a:latin typeface="Public Sans"/>
                <a:ea typeface="Public Sans"/>
                <a:cs typeface="Public Sans"/>
                <a:sym typeface="Public Sans"/>
              </a:rPr>
              <a:t>Terminal</a:t>
            </a:r>
            <a:endParaRPr/>
          </a:p>
        </p:txBody>
      </p:sp>
      <p:cxnSp>
        <p:nvCxnSpPr>
          <p:cNvPr id="212" name="Google Shape;212;p8"/>
          <p:cNvCxnSpPr/>
          <p:nvPr/>
        </p:nvCxnSpPr>
        <p:spPr>
          <a:xfrm>
            <a:off x="0" y="2257218"/>
            <a:ext cx="7265530" cy="0"/>
          </a:xfrm>
          <a:prstGeom prst="straightConnector1">
            <a:avLst/>
          </a:prstGeom>
          <a:noFill/>
          <a:ln cap="flat" cmpd="sng" w="28575">
            <a:solidFill>
              <a:srgbClr val="2B2C30"/>
            </a:solidFill>
            <a:prstDash val="solid"/>
            <a:round/>
            <a:headEnd len="sm" w="sm" type="none"/>
            <a:tailEnd len="sm" w="sm" type="none"/>
          </a:ln>
        </p:spPr>
      </p:cxnSp>
      <p:sp>
        <p:nvSpPr>
          <p:cNvPr id="213" name="Google Shape;213;p8"/>
          <p:cNvSpPr txBox="1"/>
          <p:nvPr/>
        </p:nvSpPr>
        <p:spPr>
          <a:xfrm>
            <a:off x="1028689" y="2750940"/>
            <a:ext cx="5274776" cy="324147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US" sz="2899">
                <a:solidFill>
                  <a:srgbClr val="2B2C30"/>
                </a:solidFill>
                <a:latin typeface="Public Sans"/>
                <a:ea typeface="Public Sans"/>
                <a:cs typeface="Public Sans"/>
                <a:sym typeface="Public Sans"/>
              </a:rPr>
              <a:t>SerialAdapt-Hunt provides a user-friendly terminal interface, offering a simple manual or step-by-step guide to navigate and initiate attacks efficiently.</a:t>
            </a:r>
            <a:endParaRPr/>
          </a:p>
        </p:txBody>
      </p:sp>
      <p:grpSp>
        <p:nvGrpSpPr>
          <p:cNvPr id="214" name="Google Shape;214;p8"/>
          <p:cNvGrpSpPr/>
          <p:nvPr/>
        </p:nvGrpSpPr>
        <p:grpSpPr>
          <a:xfrm>
            <a:off x="7448069" y="560785"/>
            <a:ext cx="9811231" cy="9165430"/>
            <a:chOff x="7448069" y="560785"/>
            <a:chExt cx="9811231" cy="9165430"/>
          </a:xfrm>
        </p:grpSpPr>
        <p:sp>
          <p:nvSpPr>
            <p:cNvPr id="215" name="Google Shape;215;p8"/>
            <p:cNvSpPr/>
            <p:nvPr/>
          </p:nvSpPr>
          <p:spPr>
            <a:xfrm>
              <a:off x="7448069" y="560785"/>
              <a:ext cx="9811231" cy="9165430"/>
            </a:xfrm>
            <a:custGeom>
              <a:rect b="b" l="l" r="r" t="t"/>
              <a:pathLst>
                <a:path extrusionOk="0" h="3734644" w="3997789">
                  <a:moveTo>
                    <a:pt x="0" y="0"/>
                  </a:moveTo>
                  <a:lnTo>
                    <a:pt x="3997789" y="0"/>
                  </a:lnTo>
                  <a:lnTo>
                    <a:pt x="3997789" y="3734644"/>
                  </a:lnTo>
                  <a:lnTo>
                    <a:pt x="0" y="3734644"/>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8"/>
            <p:cNvSpPr/>
            <p:nvPr/>
          </p:nvSpPr>
          <p:spPr>
            <a:xfrm>
              <a:off x="7669077" y="741918"/>
              <a:ext cx="9407712" cy="8779987"/>
            </a:xfrm>
            <a:custGeom>
              <a:rect b="b" l="l" r="r" t="t"/>
              <a:pathLst>
                <a:path extrusionOk="0" h="8779987" w="9407712">
                  <a:moveTo>
                    <a:pt x="0" y="0"/>
                  </a:moveTo>
                  <a:lnTo>
                    <a:pt x="9407712" y="0"/>
                  </a:lnTo>
                  <a:lnTo>
                    <a:pt x="9407712" y="8779986"/>
                  </a:lnTo>
                  <a:lnTo>
                    <a:pt x="0" y="8779986"/>
                  </a:lnTo>
                  <a:lnTo>
                    <a:pt x="0" y="0"/>
                  </a:lnTo>
                  <a:close/>
                </a:path>
              </a:pathLst>
            </a:custGeom>
            <a:blipFill rotWithShape="1">
              <a:blip r:embed="rId3">
                <a:alphaModFix/>
              </a:blip>
              <a:stretch>
                <a:fillRect b="-899" l="0" r="-35100" t="-89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6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6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9"/>
          <p:cNvSpPr/>
          <p:nvPr/>
        </p:nvSpPr>
        <p:spPr>
          <a:xfrm>
            <a:off x="9533" y="0"/>
            <a:ext cx="18288000" cy="102870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9"/>
          <p:cNvSpPr txBox="1"/>
          <p:nvPr/>
        </p:nvSpPr>
        <p:spPr>
          <a:xfrm>
            <a:off x="1006871" y="933450"/>
            <a:ext cx="16230600" cy="132376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4000">
                <a:solidFill>
                  <a:srgbClr val="2B2C30"/>
                </a:solidFill>
                <a:latin typeface="Public Sans"/>
                <a:ea typeface="Public Sans"/>
                <a:cs typeface="Public Sans"/>
                <a:sym typeface="Public Sans"/>
              </a:rPr>
              <a:t>SerialAdapt-Hunt</a:t>
            </a:r>
            <a:endParaRPr/>
          </a:p>
          <a:p>
            <a:pPr indent="0" lvl="0" marL="0" marR="0" rtl="0" algn="l">
              <a:lnSpc>
                <a:spcPct val="140000"/>
              </a:lnSpc>
              <a:spcBef>
                <a:spcPts val="0"/>
              </a:spcBef>
              <a:spcAft>
                <a:spcPts val="0"/>
              </a:spcAft>
              <a:buNone/>
            </a:pPr>
            <a:r>
              <a:rPr b="1" lang="en-US" sz="3500">
                <a:solidFill>
                  <a:srgbClr val="2B2C30"/>
                </a:solidFill>
                <a:latin typeface="Public Sans"/>
                <a:ea typeface="Public Sans"/>
                <a:cs typeface="Public Sans"/>
                <a:sym typeface="Public Sans"/>
              </a:rPr>
              <a:t>Scanning</a:t>
            </a:r>
            <a:endParaRPr/>
          </a:p>
        </p:txBody>
      </p:sp>
      <p:cxnSp>
        <p:nvCxnSpPr>
          <p:cNvPr id="223" name="Google Shape;223;p9"/>
          <p:cNvCxnSpPr/>
          <p:nvPr/>
        </p:nvCxnSpPr>
        <p:spPr>
          <a:xfrm>
            <a:off x="9533" y="2257218"/>
            <a:ext cx="7255997" cy="0"/>
          </a:xfrm>
          <a:prstGeom prst="straightConnector1">
            <a:avLst/>
          </a:prstGeom>
          <a:noFill/>
          <a:ln cap="flat" cmpd="sng" w="28575">
            <a:solidFill>
              <a:srgbClr val="2B2C30"/>
            </a:solidFill>
            <a:prstDash val="solid"/>
            <a:round/>
            <a:headEnd len="sm" w="sm" type="none"/>
            <a:tailEnd len="sm" w="sm" type="none"/>
          </a:ln>
        </p:spPr>
      </p:cxnSp>
      <p:sp>
        <p:nvSpPr>
          <p:cNvPr id="224" name="Google Shape;224;p9"/>
          <p:cNvSpPr txBox="1"/>
          <p:nvPr/>
        </p:nvSpPr>
        <p:spPr>
          <a:xfrm>
            <a:off x="1028689" y="2760465"/>
            <a:ext cx="6236882" cy="6657464"/>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500">
                <a:solidFill>
                  <a:srgbClr val="2B2C30"/>
                </a:solidFill>
                <a:latin typeface="Public Sans"/>
                <a:ea typeface="Public Sans"/>
                <a:cs typeface="Public Sans"/>
                <a:sym typeface="Public Sans"/>
              </a:rPr>
              <a:t>On the scanning side, SerialAdapt-Hunt provides insights into probe requests from nearby devices, revealing their previously connected networks. Furthermore, users can view the MAC addresses of devices attempting to connect to networks advertised through the beacon attack. The option to alias MAC addresses adds convenience in recognizing known devices. Furthermore, all the results can be saved for future use. These comprehensive features make SerialAdapt-Hunt a powerful tool for efficient WiFi analysis and attacks.</a:t>
            </a:r>
            <a:endParaRPr/>
          </a:p>
        </p:txBody>
      </p:sp>
      <p:grpSp>
        <p:nvGrpSpPr>
          <p:cNvPr id="225" name="Google Shape;225;p9"/>
          <p:cNvGrpSpPr/>
          <p:nvPr/>
        </p:nvGrpSpPr>
        <p:grpSpPr>
          <a:xfrm>
            <a:off x="7924800" y="2697719"/>
            <a:ext cx="9256763" cy="6782955"/>
            <a:chOff x="8763000" y="1941943"/>
            <a:chExt cx="8499921" cy="5792357"/>
          </a:xfrm>
        </p:grpSpPr>
        <p:sp>
          <p:nvSpPr>
            <p:cNvPr id="226" name="Google Shape;226;p9"/>
            <p:cNvSpPr/>
            <p:nvPr/>
          </p:nvSpPr>
          <p:spPr>
            <a:xfrm>
              <a:off x="8763000" y="1941943"/>
              <a:ext cx="8499921" cy="5792357"/>
            </a:xfrm>
            <a:custGeom>
              <a:rect b="b" l="l" r="r" t="t"/>
              <a:pathLst>
                <a:path extrusionOk="0" h="3734644" w="3997789">
                  <a:moveTo>
                    <a:pt x="0" y="0"/>
                  </a:moveTo>
                  <a:lnTo>
                    <a:pt x="3997789" y="0"/>
                  </a:lnTo>
                  <a:lnTo>
                    <a:pt x="3997789" y="3734644"/>
                  </a:lnTo>
                  <a:lnTo>
                    <a:pt x="0" y="3734644"/>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 screenshot of a computer&#10;&#10;Description automatically generated" id="227" name="Google Shape;227;p9"/>
            <p:cNvPicPr preferRelativeResize="0"/>
            <p:nvPr/>
          </p:nvPicPr>
          <p:blipFill rotWithShape="1">
            <a:blip r:embed="rId3">
              <a:alphaModFix/>
            </a:blip>
            <a:srcRect b="0" l="0" r="29837" t="0"/>
            <a:stretch/>
          </p:blipFill>
          <p:spPr>
            <a:xfrm>
              <a:off x="8944065" y="2080786"/>
              <a:ext cx="8137790" cy="5514669"/>
            </a:xfrm>
            <a:prstGeom prst="rect">
              <a:avLst/>
            </a:prstGeom>
            <a:noFill/>
            <a:ln>
              <a:noFill/>
            </a:ln>
          </p:spPr>
        </p:pic>
      </p:grpSp>
      <p:grpSp>
        <p:nvGrpSpPr>
          <p:cNvPr id="228" name="Google Shape;228;p9"/>
          <p:cNvGrpSpPr/>
          <p:nvPr/>
        </p:nvGrpSpPr>
        <p:grpSpPr>
          <a:xfrm>
            <a:off x="7851272" y="1034540"/>
            <a:ext cx="9330291" cy="8446134"/>
            <a:chOff x="4648200" y="507368"/>
            <a:chExt cx="9330291" cy="8446134"/>
          </a:xfrm>
        </p:grpSpPr>
        <p:grpSp>
          <p:nvGrpSpPr>
            <p:cNvPr id="229" name="Google Shape;229;p9"/>
            <p:cNvGrpSpPr/>
            <p:nvPr/>
          </p:nvGrpSpPr>
          <p:grpSpPr>
            <a:xfrm>
              <a:off x="4648200" y="507368"/>
              <a:ext cx="9330291" cy="8446134"/>
              <a:chOff x="0" y="-28575"/>
              <a:chExt cx="3997789" cy="3763219"/>
            </a:xfrm>
          </p:grpSpPr>
          <p:sp>
            <p:nvSpPr>
              <p:cNvPr id="230" name="Google Shape;230;p9"/>
              <p:cNvSpPr/>
              <p:nvPr/>
            </p:nvSpPr>
            <p:spPr>
              <a:xfrm>
                <a:off x="0" y="0"/>
                <a:ext cx="3997789" cy="3734644"/>
              </a:xfrm>
              <a:custGeom>
                <a:rect b="b" l="l" r="r" t="t"/>
                <a:pathLst>
                  <a:path extrusionOk="0" h="3734644" w="3997789">
                    <a:moveTo>
                      <a:pt x="0" y="0"/>
                    </a:moveTo>
                    <a:lnTo>
                      <a:pt x="3997789" y="0"/>
                    </a:lnTo>
                    <a:lnTo>
                      <a:pt x="3997789" y="3734644"/>
                    </a:lnTo>
                    <a:lnTo>
                      <a:pt x="0" y="3734644"/>
                    </a:lnTo>
                    <a:close/>
                  </a:path>
                </a:pathLst>
              </a:custGeom>
              <a:solidFill>
                <a:srgbClr val="000000">
                  <a:alpha val="0"/>
                </a:srgbClr>
              </a:solidFill>
              <a:ln cap="flat" cmpd="sng" w="28575">
                <a:solidFill>
                  <a:srgbClr val="2B2C3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9"/>
              <p:cNvSpPr txBox="1"/>
              <p:nvPr/>
            </p:nvSpPr>
            <p:spPr>
              <a:xfrm>
                <a:off x="0" y="-28575"/>
                <a:ext cx="812800" cy="841375"/>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 screenshot of a computer&#10;&#10;Description automatically generated" id="232" name="Google Shape;232;p9"/>
            <p:cNvPicPr preferRelativeResize="0"/>
            <p:nvPr/>
          </p:nvPicPr>
          <p:blipFill rotWithShape="1">
            <a:blip r:embed="rId4">
              <a:alphaModFix/>
            </a:blip>
            <a:srcRect b="0" l="0" r="0" t="0"/>
            <a:stretch/>
          </p:blipFill>
          <p:spPr>
            <a:xfrm>
              <a:off x="4817545" y="723900"/>
              <a:ext cx="8991600" cy="8071911"/>
            </a:xfrm>
            <a:prstGeom prst="rect">
              <a:avLst/>
            </a:prstGeom>
            <a:noFill/>
            <a:ln>
              <a:noFill/>
            </a:ln>
          </p:spPr>
        </p:pic>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6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6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225"/>
                                        </p:tgtEl>
                                      </p:cBhvr>
                                    </p:animEffect>
                                    <p:set>
                                      <p:cBhvr>
                                        <p:cTn dur="1" fill="hold">
                                          <p:stCondLst>
                                            <p:cond delay="200"/>
                                          </p:stCondLst>
                                        </p:cTn>
                                        <p:tgtEl>
                                          <p:spTgt spid="2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6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